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binary" PartName="/ppt/metadata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5"/>
    <p:sldMasterId id="2147483661" r:id="rId6"/>
    <p:sldMasterId id="2147483674" r:id="rId7"/>
  </p:sldMasterIdLst>
  <p:notesMasterIdLst>
    <p:notesMasterId r:id="rId8"/>
  </p:notes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5" r:id="rId28"/>
    <p:sldId id="276" r:id="rId29"/>
    <p:sldId id="277" r:id="rId30"/>
    <p:sldId id="278" r:id="rId31"/>
    <p:sldId id="279" r:id="rId32"/>
    <p:sldId id="280" r:id="rId33"/>
    <p:sldId id="281" r:id="rId34"/>
    <p:sldId id="282" r:id="rId35"/>
    <p:sldId id="283" r:id="rId36"/>
    <p:sldId id="284" r:id="rId37"/>
    <p:sldId id="285" r:id="rId38"/>
    <p:sldId id="286" r:id="rId39"/>
    <p:sldId id="287" r:id="rId40"/>
    <p:sldId id="288" r:id="rId41"/>
    <p:sldId id="289" r:id="rId42"/>
    <p:sldId id="290" r:id="rId43"/>
    <p:sldId id="291" r:id="rId44"/>
  </p:sldIdLst>
  <p:sldSz cy="6858000" cx="9144000"/>
  <p:notesSz cx="7559675" cy="10691800"/>
  <p:embeddedFontLst>
    <p:embeddedFont>
      <p:font typeface="Arial Black"/>
      <p:regular r:id="rId4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r:id="rId46" roundtripDataSignature="AMtx7mgfgqhCooLIgO6cvxfekZTRDCU1J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AC654AA8-C19A-4397-B30B-BCBC365E6D54}">
  <a:tblStyle styleId="{AC654AA8-C19A-4397-B30B-BCBC365E6D54}" styleName="Table_0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2.xml"/><Relationship Id="rId20" Type="http://schemas.openxmlformats.org/officeDocument/2006/relationships/slide" Target="slides/slide12.xml"/><Relationship Id="rId42" Type="http://schemas.openxmlformats.org/officeDocument/2006/relationships/slide" Target="slides/slide34.xml"/><Relationship Id="rId41" Type="http://schemas.openxmlformats.org/officeDocument/2006/relationships/slide" Target="slides/slide33.xml"/><Relationship Id="rId22" Type="http://schemas.openxmlformats.org/officeDocument/2006/relationships/slide" Target="slides/slide14.xml"/><Relationship Id="rId44" Type="http://schemas.openxmlformats.org/officeDocument/2006/relationships/slide" Target="slides/slide36.xml"/><Relationship Id="rId21" Type="http://schemas.openxmlformats.org/officeDocument/2006/relationships/slide" Target="slides/slide13.xml"/><Relationship Id="rId43" Type="http://schemas.openxmlformats.org/officeDocument/2006/relationships/slide" Target="slides/slide35.xml"/><Relationship Id="rId24" Type="http://schemas.openxmlformats.org/officeDocument/2006/relationships/slide" Target="slides/slide16.xml"/><Relationship Id="rId46" Type="http://customschemas.google.com/relationships/presentationmetadata" Target="metadata"/><Relationship Id="rId23" Type="http://schemas.openxmlformats.org/officeDocument/2006/relationships/slide" Target="slides/slide15.xml"/><Relationship Id="rId45" Type="http://schemas.openxmlformats.org/officeDocument/2006/relationships/font" Target="fonts/ArialBlack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1.xml"/><Relationship Id="rId26" Type="http://schemas.openxmlformats.org/officeDocument/2006/relationships/slide" Target="slides/slide18.xml"/><Relationship Id="rId25" Type="http://schemas.openxmlformats.org/officeDocument/2006/relationships/slide" Target="slides/slide17.xml"/><Relationship Id="rId28" Type="http://schemas.openxmlformats.org/officeDocument/2006/relationships/slide" Target="slides/slide20.xml"/><Relationship Id="rId27" Type="http://schemas.openxmlformats.org/officeDocument/2006/relationships/slide" Target="slides/slide19.xml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29" Type="http://schemas.openxmlformats.org/officeDocument/2006/relationships/slide" Target="slides/slide21.xml"/><Relationship Id="rId7" Type="http://schemas.openxmlformats.org/officeDocument/2006/relationships/slideMaster" Target="slideMasters/slideMaster3.xml"/><Relationship Id="rId8" Type="http://schemas.openxmlformats.org/officeDocument/2006/relationships/notesMaster" Target="notesMasters/notesMaster1.xml"/><Relationship Id="rId31" Type="http://schemas.openxmlformats.org/officeDocument/2006/relationships/slide" Target="slides/slide23.xml"/><Relationship Id="rId30" Type="http://schemas.openxmlformats.org/officeDocument/2006/relationships/slide" Target="slides/slide22.xml"/><Relationship Id="rId11" Type="http://schemas.openxmlformats.org/officeDocument/2006/relationships/slide" Target="slides/slide3.xml"/><Relationship Id="rId33" Type="http://schemas.openxmlformats.org/officeDocument/2006/relationships/slide" Target="slides/slide25.xml"/><Relationship Id="rId10" Type="http://schemas.openxmlformats.org/officeDocument/2006/relationships/slide" Target="slides/slide2.xml"/><Relationship Id="rId32" Type="http://schemas.openxmlformats.org/officeDocument/2006/relationships/slide" Target="slides/slide24.xml"/><Relationship Id="rId13" Type="http://schemas.openxmlformats.org/officeDocument/2006/relationships/slide" Target="slides/slide5.xml"/><Relationship Id="rId35" Type="http://schemas.openxmlformats.org/officeDocument/2006/relationships/slide" Target="slides/slide27.xml"/><Relationship Id="rId12" Type="http://schemas.openxmlformats.org/officeDocument/2006/relationships/slide" Target="slides/slide4.xml"/><Relationship Id="rId34" Type="http://schemas.openxmlformats.org/officeDocument/2006/relationships/slide" Target="slides/slide26.xml"/><Relationship Id="rId15" Type="http://schemas.openxmlformats.org/officeDocument/2006/relationships/slide" Target="slides/slide7.xml"/><Relationship Id="rId37" Type="http://schemas.openxmlformats.org/officeDocument/2006/relationships/slide" Target="slides/slide29.xml"/><Relationship Id="rId14" Type="http://schemas.openxmlformats.org/officeDocument/2006/relationships/slide" Target="slides/slide6.xml"/><Relationship Id="rId36" Type="http://schemas.openxmlformats.org/officeDocument/2006/relationships/slide" Target="slides/slide28.xml"/><Relationship Id="rId17" Type="http://schemas.openxmlformats.org/officeDocument/2006/relationships/slide" Target="slides/slide9.xml"/><Relationship Id="rId39" Type="http://schemas.openxmlformats.org/officeDocument/2006/relationships/slide" Target="slides/slide31.xml"/><Relationship Id="rId16" Type="http://schemas.openxmlformats.org/officeDocument/2006/relationships/slide" Target="slides/slide8.xml"/><Relationship Id="rId38" Type="http://schemas.openxmlformats.org/officeDocument/2006/relationships/slide" Target="slides/slide30.xml"/><Relationship Id="rId19" Type="http://schemas.openxmlformats.org/officeDocument/2006/relationships/slide" Target="slides/slide11.xml"/><Relationship Id="rId18" Type="http://schemas.openxmlformats.org/officeDocument/2006/relationships/slide" Target="slides/slide10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260175" y="801875"/>
            <a:ext cx="5040025" cy="40094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:notes"/>
          <p:cNvSpPr txBox="1"/>
          <p:nvPr>
            <p:ph idx="1" type="body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" name="Google Shape;166;p1:notes"/>
          <p:cNvSpPr/>
          <p:nvPr>
            <p:ph idx="2" type="sldImg"/>
          </p:nvPr>
        </p:nvSpPr>
        <p:spPr>
          <a:xfrm>
            <a:off x="1260175" y="801875"/>
            <a:ext cx="5040025" cy="40094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0:notes"/>
          <p:cNvSpPr txBox="1"/>
          <p:nvPr>
            <p:ph idx="1" type="body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" name="Google Shape;227;p10:notes"/>
          <p:cNvSpPr/>
          <p:nvPr>
            <p:ph idx="2" type="sldImg"/>
          </p:nvPr>
        </p:nvSpPr>
        <p:spPr>
          <a:xfrm>
            <a:off x="1260175" y="801875"/>
            <a:ext cx="5040025" cy="40094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11:notes"/>
          <p:cNvSpPr txBox="1"/>
          <p:nvPr>
            <p:ph idx="1" type="body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3" name="Google Shape;233;p11:notes"/>
          <p:cNvSpPr/>
          <p:nvPr>
            <p:ph idx="2" type="sldImg"/>
          </p:nvPr>
        </p:nvSpPr>
        <p:spPr>
          <a:xfrm>
            <a:off x="1260175" y="801875"/>
            <a:ext cx="5040025" cy="40094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12:notes"/>
          <p:cNvSpPr txBox="1"/>
          <p:nvPr>
            <p:ph idx="1" type="body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9" name="Google Shape;239;p12:notes"/>
          <p:cNvSpPr/>
          <p:nvPr>
            <p:ph idx="2" type="sldImg"/>
          </p:nvPr>
        </p:nvSpPr>
        <p:spPr>
          <a:xfrm>
            <a:off x="1260175" y="801875"/>
            <a:ext cx="5040025" cy="40094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3:notes"/>
          <p:cNvSpPr txBox="1"/>
          <p:nvPr>
            <p:ph idx="1" type="body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6" name="Google Shape;246;p13:notes"/>
          <p:cNvSpPr/>
          <p:nvPr>
            <p:ph idx="2" type="sldImg"/>
          </p:nvPr>
        </p:nvSpPr>
        <p:spPr>
          <a:xfrm>
            <a:off x="1260175" y="801875"/>
            <a:ext cx="5040025" cy="40094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4:notes"/>
          <p:cNvSpPr txBox="1"/>
          <p:nvPr>
            <p:ph idx="1" type="body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2" name="Google Shape;252;p14:notes"/>
          <p:cNvSpPr/>
          <p:nvPr>
            <p:ph idx="2" type="sldImg"/>
          </p:nvPr>
        </p:nvSpPr>
        <p:spPr>
          <a:xfrm>
            <a:off x="1260175" y="801875"/>
            <a:ext cx="5040025" cy="40094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15:notes"/>
          <p:cNvSpPr txBox="1"/>
          <p:nvPr>
            <p:ph idx="1" type="body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9" name="Google Shape;259;p15:notes"/>
          <p:cNvSpPr/>
          <p:nvPr>
            <p:ph idx="2" type="sldImg"/>
          </p:nvPr>
        </p:nvSpPr>
        <p:spPr>
          <a:xfrm>
            <a:off x="1260175" y="801875"/>
            <a:ext cx="5040025" cy="40094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16:notes"/>
          <p:cNvSpPr txBox="1"/>
          <p:nvPr>
            <p:ph idx="1" type="body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6" name="Google Shape;266;p16:notes"/>
          <p:cNvSpPr/>
          <p:nvPr>
            <p:ph idx="2" type="sldImg"/>
          </p:nvPr>
        </p:nvSpPr>
        <p:spPr>
          <a:xfrm>
            <a:off x="1260175" y="801875"/>
            <a:ext cx="5040025" cy="40094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17:notes"/>
          <p:cNvSpPr txBox="1"/>
          <p:nvPr>
            <p:ph idx="1" type="body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3" name="Google Shape;273;p17:notes"/>
          <p:cNvSpPr/>
          <p:nvPr>
            <p:ph idx="2" type="sldImg"/>
          </p:nvPr>
        </p:nvSpPr>
        <p:spPr>
          <a:xfrm>
            <a:off x="1260175" y="801875"/>
            <a:ext cx="5040025" cy="40094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18:notes"/>
          <p:cNvSpPr txBox="1"/>
          <p:nvPr>
            <p:ph idx="1" type="body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0" name="Google Shape;280;p18:notes"/>
          <p:cNvSpPr/>
          <p:nvPr>
            <p:ph idx="2" type="sldImg"/>
          </p:nvPr>
        </p:nvSpPr>
        <p:spPr>
          <a:xfrm>
            <a:off x="1260175" y="801875"/>
            <a:ext cx="5040025" cy="40094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19:notes"/>
          <p:cNvSpPr txBox="1"/>
          <p:nvPr>
            <p:ph idx="1" type="body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5" name="Google Shape;285;p19:notes"/>
          <p:cNvSpPr/>
          <p:nvPr>
            <p:ph idx="2" type="sldImg"/>
          </p:nvPr>
        </p:nvSpPr>
        <p:spPr>
          <a:xfrm>
            <a:off x="1260175" y="801875"/>
            <a:ext cx="5040025" cy="40094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:notes"/>
          <p:cNvSpPr txBox="1"/>
          <p:nvPr>
            <p:ph idx="1" type="body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4" name="Google Shape;174;p2:notes"/>
          <p:cNvSpPr/>
          <p:nvPr>
            <p:ph idx="2" type="sldImg"/>
          </p:nvPr>
        </p:nvSpPr>
        <p:spPr>
          <a:xfrm>
            <a:off x="1260175" y="801875"/>
            <a:ext cx="5040025" cy="40094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20:notes"/>
          <p:cNvSpPr txBox="1"/>
          <p:nvPr>
            <p:ph idx="1" type="body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0" name="Google Shape;290;p20:notes"/>
          <p:cNvSpPr/>
          <p:nvPr>
            <p:ph idx="2" type="sldImg"/>
          </p:nvPr>
        </p:nvSpPr>
        <p:spPr>
          <a:xfrm>
            <a:off x="1260175" y="801875"/>
            <a:ext cx="5040025" cy="40094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21:notes"/>
          <p:cNvSpPr txBox="1"/>
          <p:nvPr>
            <p:ph idx="1" type="body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5" name="Google Shape;295;p21:notes"/>
          <p:cNvSpPr/>
          <p:nvPr>
            <p:ph idx="2" type="sldImg"/>
          </p:nvPr>
        </p:nvSpPr>
        <p:spPr>
          <a:xfrm>
            <a:off x="1260175" y="801875"/>
            <a:ext cx="5040025" cy="40094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22:notes"/>
          <p:cNvSpPr txBox="1"/>
          <p:nvPr>
            <p:ph idx="1" type="body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2" name="Google Shape;302;p22:notes"/>
          <p:cNvSpPr/>
          <p:nvPr>
            <p:ph idx="2" type="sldImg"/>
          </p:nvPr>
        </p:nvSpPr>
        <p:spPr>
          <a:xfrm>
            <a:off x="1260175" y="801875"/>
            <a:ext cx="5040025" cy="40094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23:notes"/>
          <p:cNvSpPr txBox="1"/>
          <p:nvPr>
            <p:ph idx="1" type="body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7" name="Google Shape;307;p23:notes"/>
          <p:cNvSpPr/>
          <p:nvPr>
            <p:ph idx="2" type="sldImg"/>
          </p:nvPr>
        </p:nvSpPr>
        <p:spPr>
          <a:xfrm>
            <a:off x="1260175" y="801875"/>
            <a:ext cx="5040025" cy="40094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24:notes"/>
          <p:cNvSpPr txBox="1"/>
          <p:nvPr>
            <p:ph idx="1" type="body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3" name="Google Shape;313;p24:notes"/>
          <p:cNvSpPr/>
          <p:nvPr>
            <p:ph idx="2" type="sldImg"/>
          </p:nvPr>
        </p:nvSpPr>
        <p:spPr>
          <a:xfrm>
            <a:off x="1260175" y="801875"/>
            <a:ext cx="5040025" cy="40094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25:notes"/>
          <p:cNvSpPr txBox="1"/>
          <p:nvPr>
            <p:ph idx="1" type="body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8" name="Google Shape;318;p25:notes"/>
          <p:cNvSpPr/>
          <p:nvPr>
            <p:ph idx="2" type="sldImg"/>
          </p:nvPr>
        </p:nvSpPr>
        <p:spPr>
          <a:xfrm>
            <a:off x="1260175" y="801875"/>
            <a:ext cx="5040025" cy="40094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26:notes"/>
          <p:cNvSpPr txBox="1"/>
          <p:nvPr>
            <p:ph idx="1" type="body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3" name="Google Shape;323;p26:notes"/>
          <p:cNvSpPr/>
          <p:nvPr>
            <p:ph idx="2" type="sldImg"/>
          </p:nvPr>
        </p:nvSpPr>
        <p:spPr>
          <a:xfrm>
            <a:off x="1260175" y="801875"/>
            <a:ext cx="5040025" cy="40094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27:notes"/>
          <p:cNvSpPr txBox="1"/>
          <p:nvPr>
            <p:ph idx="1" type="body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8" name="Google Shape;328;p27:notes"/>
          <p:cNvSpPr/>
          <p:nvPr>
            <p:ph idx="2" type="sldImg"/>
          </p:nvPr>
        </p:nvSpPr>
        <p:spPr>
          <a:xfrm>
            <a:off x="1260175" y="801875"/>
            <a:ext cx="5040025" cy="40094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28:notes"/>
          <p:cNvSpPr txBox="1"/>
          <p:nvPr>
            <p:ph idx="1" type="body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3" name="Google Shape;333;p28:notes"/>
          <p:cNvSpPr/>
          <p:nvPr>
            <p:ph idx="2" type="sldImg"/>
          </p:nvPr>
        </p:nvSpPr>
        <p:spPr>
          <a:xfrm>
            <a:off x="1260175" y="801875"/>
            <a:ext cx="5040025" cy="40094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29:notes"/>
          <p:cNvSpPr txBox="1"/>
          <p:nvPr>
            <p:ph idx="1" type="body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9" name="Google Shape;339;p29:notes"/>
          <p:cNvSpPr/>
          <p:nvPr>
            <p:ph idx="2" type="sldImg"/>
          </p:nvPr>
        </p:nvSpPr>
        <p:spPr>
          <a:xfrm>
            <a:off x="1260175" y="801875"/>
            <a:ext cx="5040025" cy="40094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3:notes"/>
          <p:cNvSpPr txBox="1"/>
          <p:nvPr>
            <p:ph idx="1" type="body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1" name="Google Shape;181;p3:notes"/>
          <p:cNvSpPr/>
          <p:nvPr>
            <p:ph idx="2" type="sldImg"/>
          </p:nvPr>
        </p:nvSpPr>
        <p:spPr>
          <a:xfrm>
            <a:off x="1260175" y="801875"/>
            <a:ext cx="5040025" cy="40094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30:notes"/>
          <p:cNvSpPr txBox="1"/>
          <p:nvPr>
            <p:ph idx="1" type="body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5" name="Google Shape;345;p30:notes"/>
          <p:cNvSpPr/>
          <p:nvPr>
            <p:ph idx="2" type="sldImg"/>
          </p:nvPr>
        </p:nvSpPr>
        <p:spPr>
          <a:xfrm>
            <a:off x="1260175" y="801875"/>
            <a:ext cx="5040025" cy="40094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31:notes"/>
          <p:cNvSpPr txBox="1"/>
          <p:nvPr>
            <p:ph idx="1" type="body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1" name="Google Shape;351;p31:notes"/>
          <p:cNvSpPr/>
          <p:nvPr>
            <p:ph idx="2" type="sldImg"/>
          </p:nvPr>
        </p:nvSpPr>
        <p:spPr>
          <a:xfrm>
            <a:off x="1260175" y="801875"/>
            <a:ext cx="5040025" cy="40094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32:notes"/>
          <p:cNvSpPr txBox="1"/>
          <p:nvPr>
            <p:ph idx="1" type="body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7" name="Google Shape;357;p32:notes"/>
          <p:cNvSpPr/>
          <p:nvPr>
            <p:ph idx="2" type="sldImg"/>
          </p:nvPr>
        </p:nvSpPr>
        <p:spPr>
          <a:xfrm>
            <a:off x="1260175" y="801875"/>
            <a:ext cx="5040025" cy="40094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33:notes"/>
          <p:cNvSpPr txBox="1"/>
          <p:nvPr>
            <p:ph idx="1" type="body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3" name="Google Shape;363;p33:notes"/>
          <p:cNvSpPr/>
          <p:nvPr>
            <p:ph idx="2" type="sldImg"/>
          </p:nvPr>
        </p:nvSpPr>
        <p:spPr>
          <a:xfrm>
            <a:off x="1260175" y="801875"/>
            <a:ext cx="5040025" cy="40094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34:notes"/>
          <p:cNvSpPr txBox="1"/>
          <p:nvPr>
            <p:ph idx="1" type="body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9" name="Google Shape;369;p34:notes"/>
          <p:cNvSpPr/>
          <p:nvPr>
            <p:ph idx="2" type="sldImg"/>
          </p:nvPr>
        </p:nvSpPr>
        <p:spPr>
          <a:xfrm>
            <a:off x="1260175" y="801875"/>
            <a:ext cx="5040025" cy="40094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35:notes"/>
          <p:cNvSpPr txBox="1"/>
          <p:nvPr>
            <p:ph idx="1" type="body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5" name="Google Shape;375;p35:notes"/>
          <p:cNvSpPr/>
          <p:nvPr>
            <p:ph idx="2" type="sldImg"/>
          </p:nvPr>
        </p:nvSpPr>
        <p:spPr>
          <a:xfrm>
            <a:off x="1260175" y="801875"/>
            <a:ext cx="5040025" cy="40094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36:notes"/>
          <p:cNvSpPr txBox="1"/>
          <p:nvPr>
            <p:ph idx="1" type="body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1" name="Google Shape;381;p36:notes"/>
          <p:cNvSpPr/>
          <p:nvPr>
            <p:ph idx="2" type="sldImg"/>
          </p:nvPr>
        </p:nvSpPr>
        <p:spPr>
          <a:xfrm>
            <a:off x="1260175" y="801875"/>
            <a:ext cx="5040025" cy="40094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4:notes"/>
          <p:cNvSpPr txBox="1"/>
          <p:nvPr>
            <p:ph idx="1" type="body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p4:notes"/>
          <p:cNvSpPr/>
          <p:nvPr>
            <p:ph idx="2" type="sldImg"/>
          </p:nvPr>
        </p:nvSpPr>
        <p:spPr>
          <a:xfrm>
            <a:off x="1260175" y="801875"/>
            <a:ext cx="5040025" cy="40094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5:notes"/>
          <p:cNvSpPr txBox="1"/>
          <p:nvPr>
            <p:ph idx="1" type="body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5" name="Google Shape;195;p5:notes"/>
          <p:cNvSpPr/>
          <p:nvPr>
            <p:ph idx="2" type="sldImg"/>
          </p:nvPr>
        </p:nvSpPr>
        <p:spPr>
          <a:xfrm>
            <a:off x="1260175" y="801875"/>
            <a:ext cx="5040025" cy="40094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6:notes"/>
          <p:cNvSpPr txBox="1"/>
          <p:nvPr>
            <p:ph idx="1" type="body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1" name="Google Shape;201;p6:notes"/>
          <p:cNvSpPr/>
          <p:nvPr>
            <p:ph idx="2" type="sldImg"/>
          </p:nvPr>
        </p:nvSpPr>
        <p:spPr>
          <a:xfrm>
            <a:off x="1260175" y="801875"/>
            <a:ext cx="5040025" cy="40094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7:notes"/>
          <p:cNvSpPr txBox="1"/>
          <p:nvPr>
            <p:ph idx="1" type="body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p7:notes"/>
          <p:cNvSpPr/>
          <p:nvPr>
            <p:ph idx="2" type="sldImg"/>
          </p:nvPr>
        </p:nvSpPr>
        <p:spPr>
          <a:xfrm>
            <a:off x="1260175" y="801875"/>
            <a:ext cx="5040025" cy="40094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8:notes"/>
          <p:cNvSpPr txBox="1"/>
          <p:nvPr>
            <p:ph idx="1" type="body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p8:notes"/>
          <p:cNvSpPr/>
          <p:nvPr>
            <p:ph idx="2" type="sldImg"/>
          </p:nvPr>
        </p:nvSpPr>
        <p:spPr>
          <a:xfrm>
            <a:off x="1260175" y="801875"/>
            <a:ext cx="5040025" cy="40094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9:notes"/>
          <p:cNvSpPr txBox="1"/>
          <p:nvPr>
            <p:ph idx="1" type="body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0" name="Google Shape;220;p9:notes"/>
          <p:cNvSpPr/>
          <p:nvPr>
            <p:ph idx="2" type="sldImg"/>
          </p:nvPr>
        </p:nvSpPr>
        <p:spPr>
          <a:xfrm>
            <a:off x="1260175" y="801875"/>
            <a:ext cx="5040025" cy="40094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Slide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 over Content" type="objOverTx">
  <p:cSld name="OBJECT_OVER_TEXT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51"/>
          <p:cNvSpPr txBox="1"/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51"/>
          <p:cNvSpPr txBox="1"/>
          <p:nvPr>
            <p:ph idx="1"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51"/>
          <p:cNvSpPr txBox="1"/>
          <p:nvPr>
            <p:ph idx="2"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4 Content" type="fourObj">
  <p:cSld name="FOUR_OBJECTS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52"/>
          <p:cNvSpPr txBox="1"/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52"/>
          <p:cNvSpPr txBox="1"/>
          <p:nvPr>
            <p:ph idx="1"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52"/>
          <p:cNvSpPr txBox="1"/>
          <p:nvPr>
            <p:ph idx="2"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52"/>
          <p:cNvSpPr txBox="1"/>
          <p:nvPr>
            <p:ph idx="3"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52"/>
          <p:cNvSpPr txBox="1"/>
          <p:nvPr>
            <p:ph idx="4"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6 Content">
  <p:cSld name="Title, 6 Content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53"/>
          <p:cNvSpPr txBox="1"/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53"/>
          <p:cNvSpPr txBox="1"/>
          <p:nvPr>
            <p:ph idx="1"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53"/>
          <p:cNvSpPr txBox="1"/>
          <p:nvPr>
            <p:ph idx="2"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53"/>
          <p:cNvSpPr txBox="1"/>
          <p:nvPr>
            <p:ph idx="3"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53"/>
          <p:cNvSpPr txBox="1"/>
          <p:nvPr>
            <p:ph idx="4"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53"/>
          <p:cNvSpPr txBox="1"/>
          <p:nvPr>
            <p:ph idx="5"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53"/>
          <p:cNvSpPr txBox="1"/>
          <p:nvPr>
            <p:ph idx="6"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Slide" type="blank">
  <p:cSld name="BLANK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x">
  <p:cSld name="TITLE_AND_BODY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65"/>
          <p:cNvSpPr txBox="1"/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65"/>
          <p:cNvSpPr txBox="1"/>
          <p:nvPr>
            <p:ph idx="1"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" type="obj">
  <p:cSld name="OBJECT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66"/>
          <p:cNvSpPr txBox="1"/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66"/>
          <p:cNvSpPr txBox="1"/>
          <p:nvPr>
            <p:ph idx="1"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" type="twoObj">
  <p:cSld name="TWO_OBJECTS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67"/>
          <p:cNvSpPr txBox="1"/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67"/>
          <p:cNvSpPr txBox="1"/>
          <p:nvPr>
            <p:ph idx="1"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67"/>
          <p:cNvSpPr txBox="1"/>
          <p:nvPr>
            <p:ph idx="2"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68"/>
          <p:cNvSpPr txBox="1"/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ed Text" type="objOnly">
  <p:cSld name="OBJECT_ONLY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69"/>
          <p:cNvSpPr txBox="1"/>
          <p:nvPr>
            <p:ph idx="1"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 and Content" type="twoObjAndObj">
  <p:cSld name="TWO_OBJECTS_AND_OBJECT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70"/>
          <p:cNvSpPr txBox="1"/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70"/>
          <p:cNvSpPr txBox="1"/>
          <p:nvPr>
            <p:ph idx="1"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70"/>
          <p:cNvSpPr txBox="1"/>
          <p:nvPr>
            <p:ph idx="2"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70"/>
          <p:cNvSpPr txBox="1"/>
          <p:nvPr>
            <p:ph idx="3"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41"/>
          <p:cNvSpPr txBox="1"/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Content and 2 Content" type="objAndTwoObj">
  <p:cSld name="OBJECT_AND_TWO_OBJECTS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71"/>
          <p:cNvSpPr txBox="1"/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71"/>
          <p:cNvSpPr txBox="1"/>
          <p:nvPr>
            <p:ph idx="1"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71"/>
          <p:cNvSpPr txBox="1"/>
          <p:nvPr>
            <p:ph idx="2"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71"/>
          <p:cNvSpPr txBox="1"/>
          <p:nvPr>
            <p:ph idx="3"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 over Content" type="twoObjOverTx">
  <p:cSld name="TWO_OBJECTS_OVER_TEXT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72"/>
          <p:cNvSpPr txBox="1"/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72"/>
          <p:cNvSpPr txBox="1"/>
          <p:nvPr>
            <p:ph idx="1"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" name="Google Shape;90;p72"/>
          <p:cNvSpPr txBox="1"/>
          <p:nvPr>
            <p:ph idx="2"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72"/>
          <p:cNvSpPr txBox="1"/>
          <p:nvPr>
            <p:ph idx="3"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 over Content" type="objOverTx">
  <p:cSld name="OBJECT_OVER_TEXT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73"/>
          <p:cNvSpPr txBox="1"/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73"/>
          <p:cNvSpPr txBox="1"/>
          <p:nvPr>
            <p:ph idx="1"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73"/>
          <p:cNvSpPr txBox="1"/>
          <p:nvPr>
            <p:ph idx="2"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4 Content" type="fourObj">
  <p:cSld name="FOUR_OBJECTS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74"/>
          <p:cNvSpPr txBox="1"/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74"/>
          <p:cNvSpPr txBox="1"/>
          <p:nvPr>
            <p:ph idx="1"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" name="Google Shape;99;p74"/>
          <p:cNvSpPr txBox="1"/>
          <p:nvPr>
            <p:ph idx="2"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0" name="Google Shape;100;p74"/>
          <p:cNvSpPr txBox="1"/>
          <p:nvPr>
            <p:ph idx="3"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74"/>
          <p:cNvSpPr txBox="1"/>
          <p:nvPr>
            <p:ph idx="4"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6 Content">
  <p:cSld name="Title, 6 Content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75"/>
          <p:cNvSpPr txBox="1"/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75"/>
          <p:cNvSpPr txBox="1"/>
          <p:nvPr>
            <p:ph idx="1"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5" name="Google Shape;105;p75"/>
          <p:cNvSpPr txBox="1"/>
          <p:nvPr>
            <p:ph idx="2"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6" name="Google Shape;106;p75"/>
          <p:cNvSpPr txBox="1"/>
          <p:nvPr>
            <p:ph idx="3"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" name="Google Shape;107;p75"/>
          <p:cNvSpPr txBox="1"/>
          <p:nvPr>
            <p:ph idx="4"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" name="Google Shape;108;p75"/>
          <p:cNvSpPr txBox="1"/>
          <p:nvPr>
            <p:ph idx="5"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75"/>
          <p:cNvSpPr txBox="1"/>
          <p:nvPr>
            <p:ph idx="6"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Slide" type="blank">
  <p:cSld name="BLANK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x">
  <p:cSld name="TITLE_AND_BODY"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54"/>
          <p:cNvSpPr txBox="1"/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9" name="Google Shape;119;p54"/>
          <p:cNvSpPr txBox="1"/>
          <p:nvPr>
            <p:ph idx="1"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" type="obj">
  <p:cSld name="OBJECT"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5"/>
          <p:cNvSpPr txBox="1"/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2" name="Google Shape;122;p55"/>
          <p:cNvSpPr txBox="1"/>
          <p:nvPr>
            <p:ph idx="1"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" type="twoObj">
  <p:cSld name="TWO_OBJECTS"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6"/>
          <p:cNvSpPr txBox="1"/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5" name="Google Shape;125;p56"/>
          <p:cNvSpPr txBox="1"/>
          <p:nvPr>
            <p:ph idx="1"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6" name="Google Shape;126;p56"/>
          <p:cNvSpPr txBox="1"/>
          <p:nvPr>
            <p:ph idx="2"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57"/>
          <p:cNvSpPr txBox="1"/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x">
  <p:cSld name="TITLE_AND_BODY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44"/>
          <p:cNvSpPr txBox="1"/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44"/>
          <p:cNvSpPr txBox="1"/>
          <p:nvPr>
            <p:ph idx="1"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ed Text" type="objOnly">
  <p:cSld name="OBJECT_ONLY"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58"/>
          <p:cNvSpPr txBox="1"/>
          <p:nvPr>
            <p:ph idx="1"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 and Content" type="twoObjAndObj">
  <p:cSld name="TWO_OBJECTS_AND_OBJECT"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59"/>
          <p:cNvSpPr txBox="1"/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3" name="Google Shape;133;p59"/>
          <p:cNvSpPr txBox="1"/>
          <p:nvPr>
            <p:ph idx="1"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4" name="Google Shape;134;p59"/>
          <p:cNvSpPr txBox="1"/>
          <p:nvPr>
            <p:ph idx="2"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59"/>
          <p:cNvSpPr txBox="1"/>
          <p:nvPr>
            <p:ph idx="3"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Content and 2 Content" type="objAndTwoObj">
  <p:cSld name="OBJECT_AND_TWO_OBJECTS"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60"/>
          <p:cNvSpPr txBox="1"/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8" name="Google Shape;138;p60"/>
          <p:cNvSpPr txBox="1"/>
          <p:nvPr>
            <p:ph idx="1"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p60"/>
          <p:cNvSpPr txBox="1"/>
          <p:nvPr>
            <p:ph idx="2"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0" name="Google Shape;140;p60"/>
          <p:cNvSpPr txBox="1"/>
          <p:nvPr>
            <p:ph idx="3"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 over Content" type="twoObjOverTx">
  <p:cSld name="TWO_OBJECTS_OVER_TEXT"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61"/>
          <p:cNvSpPr txBox="1"/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3" name="Google Shape;143;p61"/>
          <p:cNvSpPr txBox="1"/>
          <p:nvPr>
            <p:ph idx="1"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4" name="Google Shape;144;p61"/>
          <p:cNvSpPr txBox="1"/>
          <p:nvPr>
            <p:ph idx="2"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5" name="Google Shape;145;p61"/>
          <p:cNvSpPr txBox="1"/>
          <p:nvPr>
            <p:ph idx="3"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 over Content" type="objOverTx">
  <p:cSld name="OBJECT_OVER_TEXT"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62"/>
          <p:cNvSpPr txBox="1"/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8" name="Google Shape;148;p62"/>
          <p:cNvSpPr txBox="1"/>
          <p:nvPr>
            <p:ph idx="1"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9" name="Google Shape;149;p62"/>
          <p:cNvSpPr txBox="1"/>
          <p:nvPr>
            <p:ph idx="2"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4 Content" type="fourObj">
  <p:cSld name="FOUR_OBJECTS"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63"/>
          <p:cNvSpPr txBox="1"/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2" name="Google Shape;152;p63"/>
          <p:cNvSpPr txBox="1"/>
          <p:nvPr>
            <p:ph idx="1"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3" name="Google Shape;153;p63"/>
          <p:cNvSpPr txBox="1"/>
          <p:nvPr>
            <p:ph idx="2"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4" name="Google Shape;154;p63"/>
          <p:cNvSpPr txBox="1"/>
          <p:nvPr>
            <p:ph idx="3"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5" name="Google Shape;155;p63"/>
          <p:cNvSpPr txBox="1"/>
          <p:nvPr>
            <p:ph idx="4"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6 Content">
  <p:cSld name="Title, 6 Content"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64"/>
          <p:cNvSpPr txBox="1"/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8" name="Google Shape;158;p64"/>
          <p:cNvSpPr txBox="1"/>
          <p:nvPr>
            <p:ph idx="1"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9" name="Google Shape;159;p64"/>
          <p:cNvSpPr txBox="1"/>
          <p:nvPr>
            <p:ph idx="2"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0" name="Google Shape;160;p64"/>
          <p:cNvSpPr txBox="1"/>
          <p:nvPr>
            <p:ph idx="3"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1" name="Google Shape;161;p64"/>
          <p:cNvSpPr txBox="1"/>
          <p:nvPr>
            <p:ph idx="4"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2" name="Google Shape;162;p64"/>
          <p:cNvSpPr txBox="1"/>
          <p:nvPr>
            <p:ph idx="5"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3" name="Google Shape;163;p64"/>
          <p:cNvSpPr txBox="1"/>
          <p:nvPr>
            <p:ph idx="6"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5"/>
          <p:cNvSpPr txBox="1"/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45"/>
          <p:cNvSpPr txBox="1"/>
          <p:nvPr>
            <p:ph idx="1"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" type="twoObj">
  <p:cSld name="TWO_OBJECT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6"/>
          <p:cNvSpPr txBox="1"/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46"/>
          <p:cNvSpPr txBox="1"/>
          <p:nvPr>
            <p:ph idx="1"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46"/>
          <p:cNvSpPr txBox="1"/>
          <p:nvPr>
            <p:ph idx="2"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ed Text" type="objOnly">
  <p:cSld name="OBJECT_ONLY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7"/>
          <p:cNvSpPr txBox="1"/>
          <p:nvPr>
            <p:ph idx="1"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 and Content" type="twoObjAndObj">
  <p:cSld name="TWO_OBJECTS_AND_OBJECT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8"/>
          <p:cNvSpPr txBox="1"/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48"/>
          <p:cNvSpPr txBox="1"/>
          <p:nvPr>
            <p:ph idx="1"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8"/>
          <p:cNvSpPr txBox="1"/>
          <p:nvPr>
            <p:ph idx="2"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48"/>
          <p:cNvSpPr txBox="1"/>
          <p:nvPr>
            <p:ph idx="3"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Content and 2 Content" type="objAndTwoObj">
  <p:cSld name="OBJECT_AND_TWO_OBJECTS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49"/>
          <p:cNvSpPr txBox="1"/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49"/>
          <p:cNvSpPr txBox="1"/>
          <p:nvPr>
            <p:ph idx="1"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49"/>
          <p:cNvSpPr txBox="1"/>
          <p:nvPr>
            <p:ph idx="2"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49"/>
          <p:cNvSpPr txBox="1"/>
          <p:nvPr>
            <p:ph idx="3"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 over Content" type="twoObjOverTx">
  <p:cSld name="TWO_OBJECTS_OVER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50"/>
          <p:cNvSpPr txBox="1"/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50"/>
          <p:cNvSpPr txBox="1"/>
          <p:nvPr>
            <p:ph idx="1"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50"/>
          <p:cNvSpPr txBox="1"/>
          <p:nvPr>
            <p:ph idx="2"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50"/>
          <p:cNvSpPr txBox="1"/>
          <p:nvPr>
            <p:ph idx="3"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3" Type="http://schemas.openxmlformats.org/officeDocument/2006/relationships/theme" Target="../theme/theme4.xml"/><Relationship Id="rId1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/Relationships>
</file>

<file path=ppt/slideMasters/_rels/slideMaster3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7"/>
          <p:cNvSpPr txBox="1"/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37"/>
          <p:cNvSpPr txBox="1"/>
          <p:nvPr>
            <p:ph idx="1"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" name="Google Shape;8;p37"/>
          <p:cNvSpPr txBox="1"/>
          <p:nvPr>
            <p:ph idx="10"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p37"/>
          <p:cNvSpPr txBox="1"/>
          <p:nvPr>
            <p:ph idx="11"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37"/>
          <p:cNvSpPr txBox="1"/>
          <p:nvPr>
            <p:ph idx="12"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0" sz="2400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l">
              <a:spcBef>
                <a:spcPts val="0"/>
              </a:spcBef>
              <a:buNone/>
              <a:defRPr b="0" sz="2400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l">
              <a:spcBef>
                <a:spcPts val="0"/>
              </a:spcBef>
              <a:buNone/>
              <a:defRPr b="0" sz="2400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l">
              <a:spcBef>
                <a:spcPts val="0"/>
              </a:spcBef>
              <a:buNone/>
              <a:defRPr b="0" sz="2400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l">
              <a:spcBef>
                <a:spcPts val="0"/>
              </a:spcBef>
              <a:buNone/>
              <a:defRPr b="0" sz="2400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l">
              <a:spcBef>
                <a:spcPts val="0"/>
              </a:spcBef>
              <a:buNone/>
              <a:defRPr b="0" sz="2400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l">
              <a:spcBef>
                <a:spcPts val="0"/>
              </a:spcBef>
              <a:buNone/>
              <a:defRPr b="0" sz="2400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l">
              <a:spcBef>
                <a:spcPts val="0"/>
              </a:spcBef>
              <a:buNone/>
              <a:defRPr b="0" sz="2400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l">
              <a:spcBef>
                <a:spcPts val="0"/>
              </a:spcBef>
              <a:buNone/>
              <a:defRPr b="0" sz="2400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</p:bgPr>
    </p:bg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39"/>
          <p:cNvSpPr txBox="1"/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61" name="Google Shape;61;p39"/>
          <p:cNvSpPr txBox="1"/>
          <p:nvPr>
            <p:ph idx="1"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</p:bgPr>
    </p:bg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2"/>
          <p:cNvSpPr txBox="1"/>
          <p:nvPr>
            <p:ph idx="10"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2" name="Google Shape;112;p42"/>
          <p:cNvSpPr txBox="1"/>
          <p:nvPr>
            <p:ph idx="11"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3" name="Google Shape;113;p42"/>
          <p:cNvSpPr txBox="1"/>
          <p:nvPr>
            <p:ph idx="12"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0" sz="2400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l">
              <a:spcBef>
                <a:spcPts val="0"/>
              </a:spcBef>
              <a:buNone/>
              <a:defRPr b="0" sz="2400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l">
              <a:spcBef>
                <a:spcPts val="0"/>
              </a:spcBef>
              <a:buNone/>
              <a:defRPr b="0" sz="2400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l">
              <a:spcBef>
                <a:spcPts val="0"/>
              </a:spcBef>
              <a:buNone/>
              <a:defRPr b="0" sz="2400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l">
              <a:spcBef>
                <a:spcPts val="0"/>
              </a:spcBef>
              <a:buNone/>
              <a:defRPr b="0" sz="2400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l">
              <a:spcBef>
                <a:spcPts val="0"/>
              </a:spcBef>
              <a:buNone/>
              <a:defRPr b="0" sz="2400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l">
              <a:spcBef>
                <a:spcPts val="0"/>
              </a:spcBef>
              <a:buNone/>
              <a:defRPr b="0" sz="2400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l">
              <a:spcBef>
                <a:spcPts val="0"/>
              </a:spcBef>
              <a:buNone/>
              <a:defRPr b="0" sz="2400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l">
              <a:spcBef>
                <a:spcPts val="0"/>
              </a:spcBef>
              <a:buNone/>
              <a:defRPr b="0" sz="2400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" name="Google Shape;114;p42"/>
          <p:cNvSpPr txBox="1"/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5" name="Google Shape;115;p42"/>
          <p:cNvSpPr txBox="1"/>
          <p:nvPr>
            <p:ph idx="1"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indent="-228600" lvl="1" marL="9144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-228600" lvl="2" marL="13716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-228600" lvl="3" marL="18288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-228600" lvl="4" marL="22860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Relationship Id="rId4" Type="http://schemas.openxmlformats.org/officeDocument/2006/relationships/image" Target="../media/image5.png"/><Relationship Id="rId5" Type="http://schemas.openxmlformats.org/officeDocument/2006/relationships/image" Target="../media/image4.png"/><Relationship Id="rId6" Type="http://schemas.openxmlformats.org/officeDocument/2006/relationships/image" Target="../media/image10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7.jpg"/><Relationship Id="rId4" Type="http://schemas.openxmlformats.org/officeDocument/2006/relationships/hyperlink" Target="https://drive.google.com/file/d/1TSzLz1hhAQ-7LJ1VXfByxPPUMfYq-HG6/view?usp=drive_link" TargetMode="Externa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hyperlink" Target="mailto:caw.ondec@gov.in" TargetMode="External"/><Relationship Id="rId4" Type="http://schemas.openxmlformats.org/officeDocument/2006/relationships/hyperlink" Target="mailto:hqsouthernaircommand@gmail.com" TargetMode="Externa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6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2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1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9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18.jp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0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hyperlink" Target="https://www.gallantryawards.gov.in/veergatha2" TargetMode="Externa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18.jp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14.jp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17.jp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12.jp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21.jp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15.jp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13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oogle Shape;168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42333" y="-1"/>
            <a:ext cx="9186333" cy="686696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red circle with a yellow and white logo with two crossed swords&#10;&#10;Description automatically generated" id="169" name="Google Shape;169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172200" y="6182163"/>
            <a:ext cx="1272180" cy="6848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222601" y="6188141"/>
            <a:ext cx="592132" cy="6086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logo with two lions and a circle&#10;&#10;Description automatically generated" id="171" name="Google Shape;171;p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814733" y="6146552"/>
            <a:ext cx="958944" cy="6574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10"/>
          <p:cNvSpPr txBox="1"/>
          <p:nvPr/>
        </p:nvSpPr>
        <p:spPr>
          <a:xfrm>
            <a:off x="457200" y="152280"/>
            <a:ext cx="8229240" cy="990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3600" u="sng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ROLES &amp; RESPONSIBILITIES</a:t>
            </a:r>
            <a:r>
              <a:rPr b="0" lang="en-US" sz="2000" u="sng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(</a:t>
            </a:r>
            <a:r>
              <a:rPr b="0" lang="en-US" sz="2000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Cont’d..)</a:t>
            </a:r>
            <a:endParaRPr b="0" sz="20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0" name="Google Shape;230;p10"/>
          <p:cNvSpPr txBox="1"/>
          <p:nvPr/>
        </p:nvSpPr>
        <p:spPr>
          <a:xfrm>
            <a:off x="457200" y="1371600"/>
            <a:ext cx="8305560" cy="54097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32500" lnSpcReduction="20000"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7350" u="sng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District Nodal officers (DNOs):</a:t>
            </a:r>
            <a:endParaRPr b="0" sz="735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48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9860" lvl="0" marL="34308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b="0" lang="en-US" sz="4800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To  coordinate with the Command Nodal officers (CNOs) of the tri services to finalize venue, timings and detailed program </a:t>
            </a:r>
            <a:endParaRPr b="0" sz="48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9860" lvl="0" marL="34308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b="0" lang="en-US" sz="4800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To give formal invitations to the Gallantry Award winners through their respective State Nodal officers (SNOs)</a:t>
            </a:r>
            <a:endParaRPr b="0" sz="48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9860" lvl="0" marL="34308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b="0" lang="en-US" sz="4800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Coordinate with all schools  to ensure smooth conduct of interaction between school students and gallantry winners. </a:t>
            </a:r>
            <a:endParaRPr b="0" sz="48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9860" lvl="0" marL="34308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b="0" lang="en-US" sz="4800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Make all the administrative/ logistic arrangements at Venue </a:t>
            </a:r>
            <a:endParaRPr b="0" sz="48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9860" lvl="0" marL="34308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b="0" lang="en-US" sz="4800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Ensure that photos, videos of interactions are made . </a:t>
            </a:r>
            <a:endParaRPr b="0" sz="48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9860" lvl="0" marL="34308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b="0" lang="en-US" sz="4800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Forward relevant photos and 1 minute Videos of interaction to MOE.</a:t>
            </a:r>
            <a:endParaRPr b="0" sz="48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9860" lvl="0" marL="34308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b="0" lang="en-US" sz="4800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Ensure publicity of the interactions done through  newspapers/social media handles available. The newspapers clippings or other relevant material will be forwarded to MoE and MoD</a:t>
            </a:r>
            <a:endParaRPr b="0" sz="48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9860" lvl="0" marL="34308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b="0" lang="en-US" sz="4800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Feedback of the event to be shared with the MOD to identify successes and challenges, facilitating future improvements in the project.</a:t>
            </a:r>
            <a:endParaRPr b="0" sz="48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9860" lvl="0" marL="34308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b="0" lang="en-US" sz="4800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Evaluate the  entries submitted by school on MyGov portal.</a:t>
            </a:r>
            <a:endParaRPr b="0" sz="48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9860" lvl="0" marL="34308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b="0" lang="en-US" sz="4800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Prepare a merit list and forward the evaluated entries to SNOs through MyGov portal.</a:t>
            </a:r>
            <a:endParaRPr b="0" sz="48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9860" lvl="0" marL="34308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b="0" lang="en-US" sz="4800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There is no cap on the number of entries to be forwarded .</a:t>
            </a:r>
            <a:endParaRPr b="0" sz="48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48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48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48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48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48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48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48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11"/>
          <p:cNvSpPr txBox="1"/>
          <p:nvPr/>
        </p:nvSpPr>
        <p:spPr>
          <a:xfrm>
            <a:off x="457200" y="152280"/>
            <a:ext cx="8229240" cy="914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3600" u="sng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ROLES &amp; RESPONSIBILITIES</a:t>
            </a:r>
            <a:r>
              <a:rPr b="0" lang="en-US" sz="2400" u="sng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(</a:t>
            </a:r>
            <a:r>
              <a:rPr b="0" lang="en-US" sz="2400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Cont’d..)</a:t>
            </a:r>
            <a:endParaRPr b="0" sz="2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6" name="Google Shape;236;p11"/>
          <p:cNvSpPr txBox="1"/>
          <p:nvPr/>
        </p:nvSpPr>
        <p:spPr>
          <a:xfrm>
            <a:off x="457200" y="13716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 u="sng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State Nodal Officers (SNOs):</a:t>
            </a:r>
            <a:endParaRPr b="0" sz="2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720" lvl="0" marL="34308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b="0" lang="en-US" sz="2400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Evaluate the entries forwarded by DNOs at the state level.</a:t>
            </a:r>
            <a:endParaRPr b="0" sz="2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720" lvl="0" marL="34308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b="0" lang="en-US" sz="2400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Prepare a merit list and forward the selected entries to National Evaluation Committee(NLC). </a:t>
            </a:r>
            <a:endParaRPr b="0" sz="2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720" lvl="0" marL="34308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b="0" lang="en-US" sz="2400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There is a cap on the number of entries SNOs can forward to NLC as mentioned in the state wise quota Concept note(Annexure II)</a:t>
            </a:r>
            <a:endParaRPr b="0" sz="2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2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 u="sng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National Level Committee(NLC):</a:t>
            </a:r>
            <a:endParaRPr b="0" sz="2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720" lvl="0" marL="34308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b="0" lang="en-US" sz="2400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Evaluate entries forwarded by SNOs.</a:t>
            </a:r>
            <a:endParaRPr b="0" sz="2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720" lvl="0" marL="34308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b="0" lang="en-US" sz="2400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Select winners and prepare a composite merit list of National, State and District level . </a:t>
            </a:r>
            <a:endParaRPr b="0" sz="2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720" lvl="0" marL="34308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b="0" lang="en-US" sz="2400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Forward the merit list to MOE.</a:t>
            </a:r>
            <a:endParaRPr b="0" sz="2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2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2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2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2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12"/>
          <p:cNvSpPr txBox="1"/>
          <p:nvPr/>
        </p:nvSpPr>
        <p:spPr>
          <a:xfrm>
            <a:off x="457350" y="5"/>
            <a:ext cx="8229300" cy="114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 u="sng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SUBMISSION PROCESS</a:t>
            </a:r>
            <a:endParaRPr b="0" sz="36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2" name="Google Shape;242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2819400"/>
            <a:ext cx="9144000" cy="4038600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p12"/>
          <p:cNvSpPr txBox="1"/>
          <p:nvPr/>
        </p:nvSpPr>
        <p:spPr>
          <a:xfrm>
            <a:off x="353350" y="1142700"/>
            <a:ext cx="8229300" cy="15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latin typeface="Calibri"/>
                <a:ea typeface="Calibri"/>
                <a:cs typeface="Calibri"/>
                <a:sym typeface="Calibri"/>
              </a:rPr>
              <a:t>For </a:t>
            </a:r>
            <a:r>
              <a:rPr b="1"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Submission Process</a:t>
            </a:r>
            <a:r>
              <a:rPr b="1" lang="en-US" sz="2400">
                <a:latin typeface="Calibri"/>
                <a:ea typeface="Calibri"/>
                <a:cs typeface="Calibri"/>
                <a:sym typeface="Calibri"/>
              </a:rPr>
              <a:t> Flow Chart please </a:t>
            </a:r>
            <a:r>
              <a:rPr b="1" lang="en-US" sz="2400">
                <a:latin typeface="Calibri"/>
                <a:ea typeface="Calibri"/>
                <a:cs typeface="Calibri"/>
                <a:sym typeface="Calibri"/>
              </a:rPr>
              <a:t>refer</a:t>
            </a:r>
            <a:r>
              <a:rPr b="1" lang="en-US" sz="2400">
                <a:latin typeface="Calibri"/>
                <a:ea typeface="Calibri"/>
                <a:cs typeface="Calibri"/>
                <a:sym typeface="Calibri"/>
              </a:rPr>
              <a:t> to the link:</a:t>
            </a:r>
            <a:endParaRPr b="1" sz="24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https://drive.google.com/file/d/1TSzLz1hhAQ-7LJ1VXfByxPPUMfYq-HG6/view?usp=drive_link</a:t>
            </a:r>
            <a:endParaRPr b="1" sz="24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13"/>
          <p:cNvSpPr txBox="1"/>
          <p:nvPr/>
        </p:nvSpPr>
        <p:spPr>
          <a:xfrm>
            <a:off x="457200" y="152280"/>
            <a:ext cx="8229240" cy="1066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3600" u="sng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SOCIAL MEDIA CAMPAIGN</a:t>
            </a:r>
            <a:endParaRPr b="0" sz="36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" name="Google Shape;249;p13"/>
          <p:cNvSpPr txBox="1"/>
          <p:nvPr/>
        </p:nvSpPr>
        <p:spPr>
          <a:xfrm>
            <a:off x="457200" y="144792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720" lvl="0" marL="34308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b="0" lang="en-US" sz="2400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Schools to provide photos/videos of the conduct of project activities</a:t>
            </a:r>
            <a:endParaRPr b="0" sz="2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720" lvl="0" marL="34308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DNO</a:t>
            </a:r>
            <a:r>
              <a:rPr b="0" lang="en-US" sz="2400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 to forward the interactions with awardees on </a:t>
            </a:r>
            <a:r>
              <a:rPr lang="en-US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the gmail mentioned below</a:t>
            </a:r>
            <a:endParaRPr/>
          </a:p>
          <a:p>
            <a:pPr indent="0" lvl="0" marL="36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2400" u="sng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Email Id:  </a:t>
            </a:r>
            <a:r>
              <a:rPr b="0" lang="en-US" sz="2400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rahul0447@gmail.com ,shiprasharma1804@gmail.com  </a:t>
            </a:r>
            <a:endParaRPr/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2400" u="sng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SPOC from MoD: </a:t>
            </a:r>
            <a:endParaRPr b="0" sz="2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2400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Col. K Rahul Srivastava (Retd), Consultant (MoD)</a:t>
            </a:r>
            <a:endParaRPr b="0" sz="2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2400" u="sng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Mobile No</a:t>
            </a:r>
            <a:r>
              <a:rPr b="0" lang="en-US" sz="2400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 9999940297</a:t>
            </a:r>
            <a:endParaRPr/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2400" u="sng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SPOC from </a:t>
            </a:r>
            <a:r>
              <a:rPr lang="en-US" sz="2400" u="sng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MyGov</a:t>
            </a:r>
            <a:r>
              <a:rPr b="0" lang="en-US" sz="2400" u="sng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/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Ipshita Subudhi</a:t>
            </a: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u="sng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Mobile No</a:t>
            </a:r>
            <a:r>
              <a:rPr lang="en-US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 8456888228</a:t>
            </a:r>
            <a:r>
              <a:rPr lang="en-US" sz="2400" u="sng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14"/>
          <p:cNvSpPr txBox="1"/>
          <p:nvPr/>
        </p:nvSpPr>
        <p:spPr>
          <a:xfrm>
            <a:off x="457200" y="152280"/>
            <a:ext cx="8229240" cy="990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77500" lnSpcReduction="20000"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3600" u="sng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NODAL OFFICERS LIST FROM MOD TO COORDINATE FOR GALLANTRY AWARDEE INTERACTIONS</a:t>
            </a:r>
            <a:endParaRPr b="0" sz="36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5" name="Google Shape;255;p14"/>
          <p:cNvSpPr txBox="1"/>
          <p:nvPr/>
        </p:nvSpPr>
        <p:spPr>
          <a:xfrm>
            <a:off x="228600" y="1371600"/>
            <a:ext cx="8610120" cy="45255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 u="sng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Army:</a:t>
            </a:r>
            <a:endParaRPr b="0" sz="2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2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2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2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256" name="Google Shape;256;p14"/>
          <p:cNvGraphicFramePr/>
          <p:nvPr/>
        </p:nvGraphicFramePr>
        <p:xfrm>
          <a:off x="304920" y="20574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{AC654AA8-C19A-4397-B30B-BCBC365E6D54}</a:tableStyleId>
              </a:tblPr>
              <a:tblGrid>
                <a:gridCol w="990350"/>
                <a:gridCol w="2743200"/>
                <a:gridCol w="2609650"/>
                <a:gridCol w="2114650"/>
              </a:tblGrid>
              <a:tr h="4219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 strike="noStrik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S.NO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5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 strike="noStrik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COMMAND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5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 strike="noStrik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NAME OF OFFICERS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5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 strike="noStrik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CONTACT NO.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5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4F81BD"/>
                    </a:solidFill>
                  </a:tcPr>
                </a:tc>
              </a:tr>
              <a:tr h="4219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01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5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HQ SOUTHERN COMMAND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5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Col Vishal Mathur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5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8983397525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5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7"/>
                    </a:solidFill>
                  </a:tcPr>
                </a:tc>
              </a:tr>
              <a:tr h="4219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02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HQ EASTERN COMMAND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Brig Banerjee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7351275804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ECF3"/>
                    </a:solidFill>
                  </a:tcPr>
                </a:tc>
              </a:tr>
              <a:tr h="4219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03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HQ WESTERN COMMAND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Col </a:t>
                      </a:r>
                      <a:r>
                        <a:rPr lang="en-U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K S Dhesi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7972317968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7"/>
                    </a:solidFill>
                  </a:tcPr>
                </a:tc>
              </a:tr>
              <a:tr h="4219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04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HQ CENTRAL COMMAND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Brig SN Tiwari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9565196753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ECF3"/>
                    </a:solidFill>
                  </a:tcPr>
                </a:tc>
              </a:tr>
              <a:tr h="4219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05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HQ NORTHERN COMMAND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Col MS Rawat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9501228042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7"/>
                    </a:solidFill>
                  </a:tcPr>
                </a:tc>
              </a:tr>
              <a:tr h="5518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06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HQ SOUTH WESTERN COMMAND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Col </a:t>
                      </a:r>
                      <a:r>
                        <a:rPr lang="en-U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Mohan Singh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9917808480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ECF3"/>
                    </a:solidFill>
                  </a:tcPr>
                </a:tc>
              </a:tr>
              <a:tr h="42155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07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HQ DELHI AREA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Maj</a:t>
                      </a: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Anshula Verma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8930460960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7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15"/>
          <p:cNvSpPr txBox="1"/>
          <p:nvPr/>
        </p:nvSpPr>
        <p:spPr>
          <a:xfrm>
            <a:off x="457200" y="152280"/>
            <a:ext cx="8229240" cy="1066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77500" lnSpcReduction="20000"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3600" u="sng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NODAL OFFICERS LIST FROM MOD TO COORDINATE FOR GALLANTRY AWARDEE INTERACTIONS</a:t>
            </a:r>
            <a:endParaRPr b="0" sz="36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2000" u="sng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(cont..)</a:t>
            </a:r>
            <a:endParaRPr b="0" sz="20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2" name="Google Shape;262;p15"/>
          <p:cNvSpPr txBox="1"/>
          <p:nvPr/>
        </p:nvSpPr>
        <p:spPr>
          <a:xfrm>
            <a:off x="228600" y="1523880"/>
            <a:ext cx="8838720" cy="46018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 u="sng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NAVY:</a:t>
            </a:r>
            <a:endParaRPr b="0" sz="2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2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2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2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263" name="Google Shape;263;p15"/>
          <p:cNvGraphicFramePr/>
          <p:nvPr/>
        </p:nvGraphicFramePr>
        <p:xfrm>
          <a:off x="457200" y="236232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{AC654AA8-C19A-4397-B30B-BCBC365E6D54}</a:tableStyleId>
              </a:tblPr>
              <a:tblGrid>
                <a:gridCol w="914400"/>
                <a:gridCol w="1904750"/>
                <a:gridCol w="3295450"/>
                <a:gridCol w="2038325"/>
              </a:tblGrid>
              <a:tr h="5518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 strike="noStrik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S.NO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5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 strike="noStrik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COMMAND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5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 strike="noStrik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NAME OF OFFICERS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5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 strike="noStrik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CONTACT NO.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5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4F81BD"/>
                    </a:solidFill>
                  </a:tcPr>
                </a:tc>
              </a:tr>
              <a:tr h="5868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01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5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HQ SNC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5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Lt. Cdr Sanyal K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5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7776015794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5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7"/>
                    </a:solidFill>
                  </a:tcPr>
                </a:tc>
              </a:tr>
              <a:tr h="5868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02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HQ WNC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Cdr SS Tippalur  SSO(Ed)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022-22751110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ECF3"/>
                    </a:solidFill>
                  </a:tcPr>
                </a:tc>
              </a:tr>
              <a:tr h="5868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03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HQ ENC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Cdr Shalini Nair SSO(Ed)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8301957602/0891-2812957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7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16"/>
          <p:cNvSpPr txBox="1"/>
          <p:nvPr/>
        </p:nvSpPr>
        <p:spPr>
          <a:xfrm>
            <a:off x="457200" y="152280"/>
            <a:ext cx="8229240" cy="990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77500" lnSpcReduction="20000"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3600" u="sng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NODAL OFFICERS LIST FROM MOD TO COORDINATE FOR GALLANTRY AWARDEE INTERACTIONS</a:t>
            </a:r>
            <a:endParaRPr b="0" sz="36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2000" u="sng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(cont..)</a:t>
            </a:r>
            <a:endParaRPr b="0" sz="20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9" name="Google Shape;269;p16"/>
          <p:cNvSpPr txBox="1"/>
          <p:nvPr/>
        </p:nvSpPr>
        <p:spPr>
          <a:xfrm>
            <a:off x="0" y="1371600"/>
            <a:ext cx="9143640" cy="5333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 u="sng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AIRFORCE:</a:t>
            </a:r>
            <a:endParaRPr b="0" sz="2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2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270" name="Google Shape;270;p16"/>
          <p:cNvGraphicFramePr/>
          <p:nvPr/>
        </p:nvGraphicFramePr>
        <p:xfrm>
          <a:off x="228600" y="198108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{AC654AA8-C19A-4397-B30B-BCBC365E6D54}</a:tableStyleId>
              </a:tblPr>
              <a:tblGrid>
                <a:gridCol w="838075"/>
                <a:gridCol w="1295275"/>
                <a:gridCol w="2514600"/>
                <a:gridCol w="1752475"/>
                <a:gridCol w="2362325"/>
              </a:tblGrid>
              <a:tr h="32185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 strike="noStrik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S.NO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5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 strike="noStrik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COMMAND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5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 strike="noStrik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NAME OF OFFICERS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5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 strike="noStrik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CONTACT NO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5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 strike="noStrik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EMAIL ID.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5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4F81BD"/>
                    </a:solidFill>
                  </a:tcPr>
                </a:tc>
              </a:tr>
              <a:tr h="147205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01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5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WAC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5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Gp Capt Sharad R Keskar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5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9923631107/ Exchange No-  011-28361108/25687194, Extn- 7528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5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u="sng" strike="noStrike">
                          <a:solidFill>
                            <a:srgbClr val="0000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caw.ondec@gov.in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5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7"/>
                    </a:solidFill>
                  </a:tcPr>
                </a:tc>
              </a:tr>
              <a:tr h="5518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02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CAC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Gp Capt Praveen Upadhyay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8559074761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prohqcac@gmail.com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ECF3"/>
                    </a:solidFill>
                  </a:tcPr>
                </a:tc>
              </a:tr>
              <a:tr h="101195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03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EAC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Gp Capt Monica Bijlani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6033170908/ Exchange No- 0364-2560261 Extn- 7560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cedno.cpro.eac@gmail.com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7"/>
                    </a:solidFill>
                  </a:tcPr>
                </a:tc>
              </a:tr>
              <a:tr h="101195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04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SWAC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Gp Capt Ravinder Singh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8527672755/ Exchange No- 079-23200145 Extn- 3711-7560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cprognr.123@gov.in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ECF3"/>
                    </a:solidFill>
                  </a:tcPr>
                </a:tc>
              </a:tr>
              <a:tr h="12420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05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SAC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Wg Cdr Prem Kumar M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8800897333/ Exchange No- 0471- 2551361/62 Extn- 7560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u="sng" strike="noStrike">
                          <a:solidFill>
                            <a:srgbClr val="0000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hqsouthernaircommand@gmail.com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Jobs.news@gov.in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7"/>
                    </a:solidFill>
                  </a:tcPr>
                </a:tc>
              </a:tr>
              <a:tr h="7819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06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TC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Gp Capt Shakti Sharma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Exchange No- 080-23411081 Extn- 7560 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protc123@gmail.com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ECF3"/>
                    </a:solidFill>
                  </a:tcPr>
                </a:tc>
              </a:tr>
              <a:tr h="12420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07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MC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Gp Capt Amit Kumar Paul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8968798933/ Exchange No- 0712-2515277, 0712-2519700 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Extn- 7560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dycednomc5@gmail.com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7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17"/>
          <p:cNvSpPr txBox="1"/>
          <p:nvPr/>
        </p:nvSpPr>
        <p:spPr>
          <a:xfrm>
            <a:off x="0" y="0"/>
            <a:ext cx="9144000" cy="990360"/>
          </a:xfrm>
          <a:prstGeom prst="rect">
            <a:avLst/>
          </a:prstGeom>
          <a:solidFill>
            <a:srgbClr val="FDE9D8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 u="sng" strike="noStrike">
                <a:solidFill>
                  <a:srgbClr val="515151"/>
                </a:solidFill>
                <a:latin typeface="Calibri"/>
                <a:ea typeface="Calibri"/>
                <a:cs typeface="Calibri"/>
                <a:sym typeface="Calibri"/>
              </a:rPr>
              <a:t>FAQs</a:t>
            </a:r>
            <a:endParaRPr b="1" sz="3600" strike="noStrike">
              <a:solidFill>
                <a:srgbClr val="51515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6" name="Google Shape;276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3700522"/>
            <a:ext cx="9144800" cy="3157477"/>
          </a:xfrm>
          <a:prstGeom prst="rect">
            <a:avLst/>
          </a:prstGeom>
          <a:noFill/>
          <a:ln>
            <a:noFill/>
          </a:ln>
        </p:spPr>
      </p:pic>
      <p:sp>
        <p:nvSpPr>
          <p:cNvPr id="277" name="Google Shape;277;p17"/>
          <p:cNvSpPr txBox="1"/>
          <p:nvPr/>
        </p:nvSpPr>
        <p:spPr>
          <a:xfrm>
            <a:off x="237067" y="838200"/>
            <a:ext cx="8458200" cy="28623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1. Issue regarding uploading essay on MyGov Portal for class 09th to 12th.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For uploading essay, you can choose paragraph in the activity and upload the essay writing in the format of pdf file. (file size should be 5 MB maximum)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2. Issue regarding UDISE code for CBSE schools.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If the UDISE code for CBSE schools is not functioning, CBSE schools may enter the their entries under Non-CBSE category.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18"/>
          <p:cNvSpPr txBox="1"/>
          <p:nvPr/>
        </p:nvSpPr>
        <p:spPr>
          <a:xfrm>
            <a:off x="304800" y="381000"/>
            <a:ext cx="8534400" cy="53553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 Are the “Suggestive Topics” and “Activities” common for all the four categories?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YES, the “Suggestive Topics” mentioned (refer Concept note for the topics) are common for all the four categories. Whereas, the activities differ for different categories.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 Do there need to be any boys to girls ratio maintained for the selection of the entries and also in case of choosing best entries?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No, there is no ratio defined for the accepting entries between boys and girls and also the best entry from any category shall remain unbiased of the gender.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5. Are private schools also to involve apart from the Government schools?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YES, any Government or private school affiliated to any board may participate.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6. In which language the students may write the project?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students may write the project in any of the 22 Indian scheduled languages and English.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19"/>
          <p:cNvSpPr txBox="1"/>
          <p:nvPr/>
        </p:nvSpPr>
        <p:spPr>
          <a:xfrm>
            <a:off x="228600" y="304800"/>
            <a:ext cx="8763000" cy="646330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7. Can the students form a group in order to enact a performance about the gallantry award winner or should it be done as an individual?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NO, it should only be Individual student and not in group.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8. In which form the project is to be done?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Project to be submitted in form of  Poem, Essay, Painting and Video on the topics already given in Concept Note. It will be an individual entry by the student.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9. Can a student make a sculpture of Gallantry Award Winner?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NO. Only the activities as mentioned in the circular are to be done.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10. What should be the format of file i.e. PDF or WORD or JPG?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format of different files should be as follows: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Video = Video should be uploaded on YouTube and link to be provided in portal.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Document Write = PDF to be uploaded.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Image = JPG / PNG.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NOTE- In all the above formats, the file size should be 5 MB maximum.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Google Shape;176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407" y="4038600"/>
            <a:ext cx="9133593" cy="2819400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p2"/>
          <p:cNvSpPr/>
          <p:nvPr/>
        </p:nvSpPr>
        <p:spPr>
          <a:xfrm>
            <a:off x="8467" y="0"/>
            <a:ext cx="9135533" cy="1143000"/>
          </a:xfrm>
          <a:prstGeom prst="rect">
            <a:avLst/>
          </a:prstGeom>
          <a:gradFill>
            <a:gsLst>
              <a:gs pos="0">
                <a:srgbClr val="DBA455"/>
              </a:gs>
              <a:gs pos="100000">
                <a:srgbClr val="FFFFFF"/>
              </a:gs>
            </a:gsLst>
            <a:lin ang="0" scaled="0"/>
          </a:gradFill>
          <a:ln>
            <a:noFill/>
          </a:ln>
        </p:spPr>
        <p:txBody>
          <a:bodyPr anchorCtr="0" anchor="ctr" bIns="45000" lIns="90000" spcFirstLastPara="1" rIns="90000" wrap="square" tIns="450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b="0" sz="180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 u="sng" strike="noStrike">
                <a:solidFill>
                  <a:srgbClr val="711907"/>
                </a:solidFill>
                <a:latin typeface="Calibri"/>
                <a:ea typeface="Calibri"/>
                <a:cs typeface="Calibri"/>
                <a:sym typeface="Calibri"/>
              </a:rPr>
              <a:t>Project VeerGatha 3.0</a:t>
            </a:r>
            <a:r>
              <a:rPr b="1" lang="en-US" sz="4400" u="sng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b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b="0" sz="440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8" name="Google Shape;178;p2"/>
          <p:cNvSpPr/>
          <p:nvPr/>
        </p:nvSpPr>
        <p:spPr>
          <a:xfrm>
            <a:off x="-11875" y="1143000"/>
            <a:ext cx="9059333" cy="2667000"/>
          </a:xfrm>
          <a:prstGeom prst="rect">
            <a:avLst/>
          </a:prstGeom>
          <a:gradFill>
            <a:gsLst>
              <a:gs pos="0">
                <a:srgbClr val="C8B1E9">
                  <a:alpha val="67843"/>
                </a:srgbClr>
              </a:gs>
              <a:gs pos="32000">
                <a:srgbClr val="D6CAED"/>
              </a:gs>
              <a:gs pos="100000">
                <a:srgbClr val="EFE8FA"/>
              </a:gs>
            </a:gsLst>
            <a:lin ang="16200000" scaled="0"/>
          </a:gradFill>
          <a:ln cap="flat" cmpd="sng" w="9525">
            <a:solidFill>
              <a:srgbClr val="7C5F9F"/>
            </a:solidFill>
            <a:prstDash val="solid"/>
            <a:miter lim="8000"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-342360" lvl="0" marL="343080" marR="0" rtl="0" algn="just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000"/>
              <a:buFont typeface="Arial"/>
              <a:buChar char="•"/>
            </a:pPr>
            <a:r>
              <a:rPr lang="en-US" sz="2000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Aimed to disseminate the details of acts of bravery of the Armed Forces Personnel among the school students</a:t>
            </a:r>
            <a:endParaRPr/>
          </a:p>
          <a:p>
            <a:pPr indent="-342360" lvl="0" marL="343080" marR="0" rtl="0" algn="just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000"/>
              <a:buFont typeface="Arial"/>
              <a:buChar char="•"/>
            </a:pPr>
            <a:r>
              <a:rPr b="0" lang="en-US" sz="2000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Encourage school students to actively participate in  competitions  such as poems/ essays/ stories/ drawings / videos etc. on Gallantry Award Winners</a:t>
            </a:r>
            <a:endParaRPr sz="2000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360" lvl="0" marL="343080" marR="0" rtl="0" algn="just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000"/>
              <a:buFont typeface="Arial"/>
              <a:buChar char="•"/>
            </a:pPr>
            <a:r>
              <a:rPr lang="en-US" sz="2000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Participation of more than 8,03,900 students from 4,788 schools in Veergatha 1.0 and 1,953,676 students from 14,472 schools in Veergatha 2.0  </a:t>
            </a:r>
            <a:endParaRPr sz="2000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360" lvl="0" marL="343080" marR="0" rtl="0" algn="just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000"/>
              <a:buFont typeface="Arial"/>
              <a:buChar char="•"/>
            </a:pPr>
            <a:r>
              <a:rPr lang="en-US" sz="2000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Project Veergatha 3.0 is being held from Aug ’23 to Sep ’23</a:t>
            </a:r>
            <a:endParaRPr sz="2000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20"/>
          <p:cNvSpPr txBox="1"/>
          <p:nvPr/>
        </p:nvSpPr>
        <p:spPr>
          <a:xfrm>
            <a:off x="228600" y="228600"/>
            <a:ext cx="8763000" cy="674030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11. The project should be handwritten or typed?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It can be either handwritten or typed.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12. f any school is up to class 5 only then, how many entries are to be submitted by the school?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Schools with highest class upto class 5, 8 and 10 can also submit total 4 entries mentioned as under: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Schools upto class 10: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School will submit 01 best entry in each of the Category-1, 2 &amp; 3.School can submit an extra entry in any one of Category-1, 2 &amp; 3.Total entries to be submitted by school are 04.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Schools upto class 8: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School will submit 01 best entry in Category-1 &amp;2. School can submit two extra best entries in any of the Category-1 &amp; 2. Total entries to be submitted by school are 04.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Schools upto class 5: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Since there is only one Category for School upto class 5. The school will submit 04 best entries in Category-1.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21"/>
          <p:cNvSpPr txBox="1"/>
          <p:nvPr/>
        </p:nvSpPr>
        <p:spPr>
          <a:xfrm>
            <a:off x="152400" y="152400"/>
            <a:ext cx="8915400" cy="384720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13. What should be the size of paper for Painting?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paper may be of any size. However, the school should click photo and upload the same with maximum file size of 5 MB in JPG/ PNG format.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14. Are the best entries to be submitted by the schools to the District Nodals or directly uploaded to the Gov Portal?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best entries are to be Directly uploaded by the schools on MyGoV innovate portal.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NOTE: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Every school must upload maximum of four best entries covering all possible class category.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field of total participation in a category must be filled which is mandatory</a:t>
            </a: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8" name="Google Shape;298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95400" y="3615268"/>
            <a:ext cx="5943600" cy="3428999"/>
          </a:xfrm>
          <a:prstGeom prst="rect">
            <a:avLst/>
          </a:prstGeom>
          <a:noFill/>
          <a:ln>
            <a:noFill/>
          </a:ln>
        </p:spPr>
      </p:pic>
      <p:sp>
        <p:nvSpPr>
          <p:cNvPr id="299" name="Google Shape;299;p21"/>
          <p:cNvSpPr txBox="1"/>
          <p:nvPr/>
        </p:nvSpPr>
        <p:spPr>
          <a:xfrm>
            <a:off x="2667000" y="6248400"/>
            <a:ext cx="3475038" cy="914400"/>
          </a:xfrm>
          <a:prstGeom prst="rect">
            <a:avLst/>
          </a:prstGeom>
          <a:solidFill>
            <a:srgbClr val="FF0000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D1B11"/>
              </a:buClr>
              <a:buSzPts val="1200"/>
              <a:buFont typeface="Arial Black"/>
              <a:buNone/>
            </a:pPr>
            <a:r>
              <a:rPr b="1" i="0" lang="en-US" sz="1200" u="sng" cap="none" strike="noStrike">
                <a:solidFill>
                  <a:srgbClr val="1D1B11"/>
                </a:solidFill>
                <a:latin typeface="Arial Black"/>
                <a:ea typeface="Arial Black"/>
                <a:cs typeface="Arial Black"/>
                <a:sym typeface="Arial Black"/>
              </a:rPr>
              <a:t>Mention Total participation count of the class category.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1D1B11"/>
              </a:buClr>
              <a:buSzPts val="1200"/>
              <a:buFont typeface="Arial Black"/>
              <a:buNone/>
            </a:pPr>
            <a:r>
              <a:rPr b="0" i="0" lang="en-US" sz="1200" u="none" cap="none" strike="noStrike">
                <a:solidFill>
                  <a:srgbClr val="1D1B11"/>
                </a:solidFill>
                <a:latin typeface="Arial Black"/>
                <a:ea typeface="Arial Black"/>
                <a:cs typeface="Arial Black"/>
                <a:sym typeface="Arial Black"/>
              </a:rPr>
              <a:t>(Ex- Participation in class 3-5)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22"/>
          <p:cNvSpPr txBox="1"/>
          <p:nvPr/>
        </p:nvSpPr>
        <p:spPr>
          <a:xfrm>
            <a:off x="152400" y="152400"/>
            <a:ext cx="8839200" cy="646330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 u="sng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With regard to Login credential of State / UT / District Nodal Officers and evaluation of entries submitted by schools on MyGov Portal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 Login credential of State / UT / District Nodal Officers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Login credential of State / UT / District Nodal Officers will be generated by MyGov (prepared on the basis of email IDs provided by the State / UT) and forwarded to Ministry of Education / CBSE.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Ministry of Education / CBSE will forward all the Login credentials to the State / UT Nodal Officer of respective State / UT. It will be the responsibility of State / UT Nodal Officer to disburse the login credentials to all the District Nodal Officers.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 Committees for evaluation at State / UT / District Level:-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evaluation of entries will take place at District , State / UT and National Level.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responsibility for District and State / UT Level Evaluation of entries is of Nodal officers appointed at District and State / UT Level.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Committee for District and State / UT Level Evaluation of entries through Nodal Officers appointed at District and State / UT level may be constituted by State / UT Education Department / SPD.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23"/>
          <p:cNvSpPr txBox="1"/>
          <p:nvPr/>
        </p:nvSpPr>
        <p:spPr>
          <a:xfrm>
            <a:off x="152400" y="457200"/>
            <a:ext cx="8839200" cy="28623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 Evaluation and forwarding of selected entries is to be done through MyGov portal only.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entries by schools will be evaluated by District Nodals and Best entries shortlisted by the districts will be forwarded (through MyGov Portal) to the State / UT Nodal Officer.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State / UT Nodal Officer will further evaluate entries received from District Nodal officer.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State / UT Nodal Officer will forward (through MyGov Portal) the Best entries shortlisted (as per the quota allotted to State / UT in Annexure II attached with concept Note) to the Ministry of Education, Govt. of India for National Level Evaluation.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0" name="Google Shape;310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" y="3429000"/>
            <a:ext cx="8839200" cy="3352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24"/>
          <p:cNvSpPr txBox="1"/>
          <p:nvPr/>
        </p:nvSpPr>
        <p:spPr>
          <a:xfrm>
            <a:off x="76200" y="457200"/>
            <a:ext cx="8991600" cy="591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 u="sng">
                <a:solidFill>
                  <a:schemeClr val="dk1"/>
                </a:solidFill>
              </a:rPr>
              <a:t>With regard to winners at District / State / National Level</a:t>
            </a:r>
            <a:endParaRPr sz="1800">
              <a:solidFill>
                <a:schemeClr val="dk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 Can a previous year winner be considered for the best entry in Super 100/ National level winner?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NO, Winners from previous years CANNOT be considered in case of Super 100. From each category 25 winners are to be selected.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 Can the same best entry be selected for all three levels (i.e. National/State/District)?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NO, a best entry selected for a particular level shall not be considered for other two levels.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NOTE:-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1" marL="4572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Entries selected at National Level will not be selected at State / UT Level.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1" marL="4572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Thereafter, State / UT will announce winners excluding the winners at National Level.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1" marL="4572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Thereafter, Districts will announce winners excluding the winners at National and State / UT level.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25"/>
          <p:cNvSpPr txBox="1"/>
          <p:nvPr/>
        </p:nvSpPr>
        <p:spPr>
          <a:xfrm>
            <a:off x="152400" y="381000"/>
            <a:ext cx="8839200" cy="36933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 How many entries will get selected at different levels?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 National level 100 best entries (25 from each category), at State level 8 entries (2 from each categories) and at district level 4 entries (1 from each category) are to be selected.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 Who will facilitate the National/State/District level Winners?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National level winners to be facilitated jointly by MoD and MoE, Government of India.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State / UT Level winners to be facilitated by Principal Secretary /Secretary Education of the concerned State / UT.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District level winners to be facilitated  jointly by Collector/ District Magistrate/ Deputy Commissioner and District Education Officer.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26"/>
          <p:cNvSpPr txBox="1"/>
          <p:nvPr/>
        </p:nvSpPr>
        <p:spPr>
          <a:xfrm>
            <a:off x="152400" y="457200"/>
            <a:ext cx="8839200" cy="48013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5. In case of any query whom should the concerned authority contact?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school to contact their District nodal officer.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District Nodal to contact the State/UT Nodal in case of any query.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SPOC from MoD: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Col. K Rahul Srivastava (Retd), Consultant (MoD)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Email Id: rahul0447@gmail.com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Mobile No: 9999940297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SPOC from My Gov: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Ms. Ipshita Subudhi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Mobile No: 8456888228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27"/>
          <p:cNvSpPr txBox="1"/>
          <p:nvPr/>
        </p:nvSpPr>
        <p:spPr>
          <a:xfrm>
            <a:off x="76200" y="457200"/>
            <a:ext cx="8915400" cy="591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 u="sng">
                <a:solidFill>
                  <a:schemeClr val="dk1"/>
                </a:solidFill>
              </a:rPr>
              <a:t>With regard to conduct interaction of Gallantry Awardees with school students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 Can we conduct interaction of Gallantry Awardees through VC?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Interaction of Gallantry Awardees should be organized physically as far as possible. However online webinars may also be conducted for wider participation.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 Who will coordinate with the Gallantry Awardees regarding their administrative and logistic arrangement at the venue?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District Nodals will have responsibility for coordination with the Nodal Officers from Service HQ.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 What will be the Financial Implications with regard to conduct of interaction with Gallantry Awardees?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cost incurred on the transport of Gallantry Awardeees to the designated Venue will be made by respective Station Stations in MoD.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cost for making all administrative and logistic arrangement at the venue will be made by DNOs.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28"/>
          <p:cNvSpPr txBox="1"/>
          <p:nvPr/>
        </p:nvSpPr>
        <p:spPr>
          <a:xfrm>
            <a:off x="304800" y="8467"/>
            <a:ext cx="8686800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GLIMPES OF THE PROJECT VEERGATH EDITION 1.0 AND 2.0 HELD EARLIER</a:t>
            </a:r>
            <a:endParaRPr/>
          </a:p>
        </p:txBody>
      </p:sp>
      <p:pic>
        <p:nvPicPr>
          <p:cNvPr descr="A collage of people holding flags&#10;&#10;Description automatically generated" id="336" name="Google Shape;336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8600" y="726405"/>
            <a:ext cx="8686800" cy="62179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29"/>
          <p:cNvSpPr txBox="1"/>
          <p:nvPr/>
        </p:nvSpPr>
        <p:spPr>
          <a:xfrm>
            <a:off x="228600" y="35340"/>
            <a:ext cx="8686800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GLIMPES OF THE PROJECT VEERGATH EDITION 1.0 AND 2.0 HELD EARLIER</a:t>
            </a:r>
            <a:endParaRPr/>
          </a:p>
        </p:txBody>
      </p:sp>
      <p:pic>
        <p:nvPicPr>
          <p:cNvPr descr="A collage of men receiving awards&#10;&#10;Description automatically generated" id="342" name="Google Shape;342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1000" y="726405"/>
            <a:ext cx="8382000" cy="59791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Google Shape;183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467" y="1143000"/>
            <a:ext cx="9203390" cy="5715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3"/>
          <p:cNvSpPr txBox="1"/>
          <p:nvPr/>
        </p:nvSpPr>
        <p:spPr>
          <a:xfrm>
            <a:off x="0" y="76200"/>
            <a:ext cx="9203390" cy="1066800"/>
          </a:xfrm>
          <a:prstGeom prst="rect">
            <a:avLst/>
          </a:prstGeom>
          <a:solidFill>
            <a:srgbClr val="FDE9D8"/>
          </a:solidFill>
          <a:ln cap="flat" cmpd="sng" w="255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 strike="noStrike">
                <a:solidFill>
                  <a:srgbClr val="FF9855"/>
                </a:solidFill>
                <a:latin typeface="Calibri"/>
                <a:ea typeface="Calibri"/>
                <a:cs typeface="Calibri"/>
                <a:sym typeface="Calibri"/>
              </a:rPr>
              <a:t>Project</a:t>
            </a:r>
            <a:r>
              <a:rPr b="1" lang="en-US" sz="4400" strike="noStrike">
                <a:solidFill>
                  <a:srgbClr val="FF9855"/>
                </a:solidFill>
                <a:latin typeface="Calibri"/>
                <a:ea typeface="Calibri"/>
                <a:cs typeface="Calibri"/>
                <a:sym typeface="Calibri"/>
              </a:rPr>
              <a:t> Veer Gatha 3.0</a:t>
            </a:r>
            <a:endParaRPr b="0" sz="4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Google Shape;185;p3"/>
          <p:cNvSpPr txBox="1"/>
          <p:nvPr/>
        </p:nvSpPr>
        <p:spPr>
          <a:xfrm>
            <a:off x="457200" y="1447800"/>
            <a:ext cx="8229240" cy="533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326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b="0" lang="en-US" sz="2400" strike="noStrike">
                <a:solidFill>
                  <a:srgbClr val="FDE9D8"/>
                </a:solidFill>
                <a:latin typeface="Calibri"/>
                <a:ea typeface="Calibri"/>
                <a:cs typeface="Calibri"/>
                <a:sym typeface="Calibri"/>
              </a:rPr>
              <a:t>Competition to be conducted at School level.</a:t>
            </a:r>
            <a:endParaRPr b="0" sz="2400" strike="noStrike">
              <a:solidFill>
                <a:srgbClr val="FDE9D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720" lvl="0" marL="343080" marR="0" rtl="0" algn="just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rgbClr val="FDE9D8"/>
                </a:solidFill>
                <a:latin typeface="Calibri"/>
                <a:ea typeface="Calibri"/>
                <a:cs typeface="Calibri"/>
                <a:sym typeface="Calibri"/>
              </a:rPr>
              <a:t>P</a:t>
            </a:r>
            <a:r>
              <a:rPr b="0" lang="en-US" sz="2400" strike="noStrike">
                <a:solidFill>
                  <a:srgbClr val="FDE9D8"/>
                </a:solidFill>
                <a:latin typeface="Calibri"/>
                <a:ea typeface="Calibri"/>
                <a:cs typeface="Calibri"/>
                <a:sym typeface="Calibri"/>
              </a:rPr>
              <a:t>rojects/activities on the topics as mentioned in Concept Note for Veergatha 3.0</a:t>
            </a:r>
            <a:endParaRPr/>
          </a:p>
          <a:p>
            <a:pPr indent="-342720" lvl="0" marL="343080" marR="0" rtl="0" algn="just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b="0" lang="en-US" sz="2400" strike="noStrike">
                <a:solidFill>
                  <a:srgbClr val="FDE9D8"/>
                </a:solidFill>
                <a:latin typeface="Calibri"/>
                <a:ea typeface="Calibri"/>
                <a:cs typeface="Calibri"/>
                <a:sym typeface="Calibri"/>
              </a:rPr>
              <a:t>The Content for making the projects may be referred by the students on Gallantry Awards Portal.</a:t>
            </a:r>
            <a:endParaRPr sz="2400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720" lvl="0" marL="34308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b="0" lang="en-US" sz="2400" strike="noStrike">
                <a:solidFill>
                  <a:srgbClr val="FDE9D8"/>
                </a:solidFill>
                <a:latin typeface="Calibri"/>
                <a:ea typeface="Calibri"/>
                <a:cs typeface="Calibri"/>
                <a:sym typeface="Calibri"/>
              </a:rPr>
              <a:t> Submisions can be made online by the respective schools on MyGov Innovate Portal.</a:t>
            </a:r>
            <a:endParaRPr/>
          </a:p>
          <a:p>
            <a:pPr indent="-342720" lvl="0" marL="34308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b="0" lang="en-US" sz="2400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MoD to Announce the result and to conduct</a:t>
            </a:r>
            <a:r>
              <a:rPr lang="en-US"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f</a:t>
            </a:r>
            <a:r>
              <a:rPr b="0" lang="en-US" sz="2400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elicitation of National level Winners during Republic Day celebration</a:t>
            </a:r>
            <a:endParaRPr b="0" sz="2400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720" lvl="0" marL="34308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rgbClr val="FDE9D8"/>
                </a:solidFill>
                <a:latin typeface="Calibri"/>
                <a:ea typeface="Calibri"/>
                <a:cs typeface="Calibri"/>
                <a:sym typeface="Calibri"/>
              </a:rPr>
              <a:t>Details of Project Veergatha Editions 1.0(2021-22), Edition 2.0(2022-23) and Edition 3.0(ongoing) are available on Gallantry Awards Portal and MyGov Portal ( Campaigns): </a:t>
            </a:r>
            <a:endParaRPr/>
          </a:p>
          <a:p>
            <a:pPr indent="0" lvl="0" marL="36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u="sng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https://www.gallantryawards.gov.in/veergatha2</a:t>
            </a:r>
            <a:endParaRPr sz="2400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36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36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2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2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30"/>
          <p:cNvSpPr txBox="1"/>
          <p:nvPr>
            <p:ph type="title"/>
          </p:nvPr>
        </p:nvSpPr>
        <p:spPr>
          <a:xfrm>
            <a:off x="419280" y="0"/>
            <a:ext cx="822924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latin typeface="Calibri"/>
                <a:ea typeface="Calibri"/>
                <a:cs typeface="Calibri"/>
                <a:sym typeface="Calibri"/>
              </a:rPr>
              <a:t>GLIMPES OF THE PROJECT VEERGATH EDITION 1.0 AND 2.0 HELD EARLIER</a:t>
            </a:r>
            <a:endParaRPr sz="2400"/>
          </a:p>
        </p:txBody>
      </p:sp>
      <p:pic>
        <p:nvPicPr>
          <p:cNvPr id="348" name="Google Shape;348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" y="838200"/>
            <a:ext cx="8763000" cy="5867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31"/>
          <p:cNvSpPr txBox="1"/>
          <p:nvPr>
            <p:ph type="title"/>
          </p:nvPr>
        </p:nvSpPr>
        <p:spPr>
          <a:xfrm>
            <a:off x="381000" y="76200"/>
            <a:ext cx="822924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latin typeface="Calibri"/>
                <a:ea typeface="Calibri"/>
                <a:cs typeface="Calibri"/>
                <a:sym typeface="Calibri"/>
              </a:rPr>
              <a:t>GLIMPES OF THE PROJECT VEERGATH EDITION 1.0 AND 2.0 HELD EARLIER</a:t>
            </a:r>
            <a:endParaRPr sz="2400"/>
          </a:p>
        </p:txBody>
      </p:sp>
      <p:pic>
        <p:nvPicPr>
          <p:cNvPr id="354" name="Google Shape;354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200" y="1066799"/>
            <a:ext cx="9067800" cy="5715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32"/>
          <p:cNvSpPr txBox="1"/>
          <p:nvPr>
            <p:ph type="title"/>
          </p:nvPr>
        </p:nvSpPr>
        <p:spPr>
          <a:xfrm>
            <a:off x="457200" y="76200"/>
            <a:ext cx="822924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latin typeface="Calibri"/>
                <a:ea typeface="Calibri"/>
                <a:cs typeface="Calibri"/>
                <a:sym typeface="Calibri"/>
              </a:rPr>
              <a:t>GLIMPES OF THE PROJECT VEERGATH EDITION 1.0 AND 2.0 HELD EARLIER</a:t>
            </a:r>
            <a:endParaRPr sz="2400"/>
          </a:p>
        </p:txBody>
      </p:sp>
      <p:pic>
        <p:nvPicPr>
          <p:cNvPr id="360" name="Google Shape;360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200" y="1066800"/>
            <a:ext cx="8991600" cy="571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33"/>
          <p:cNvSpPr txBox="1"/>
          <p:nvPr>
            <p:ph type="title"/>
          </p:nvPr>
        </p:nvSpPr>
        <p:spPr>
          <a:xfrm>
            <a:off x="457200" y="76200"/>
            <a:ext cx="822924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latin typeface="Calibri"/>
                <a:ea typeface="Calibri"/>
                <a:cs typeface="Calibri"/>
                <a:sym typeface="Calibri"/>
              </a:rPr>
              <a:t>GLIMPES OF THE PROJECT VEERGATH EDITION 1.0 AND 2.0 HELD EARLIER</a:t>
            </a:r>
            <a:endParaRPr sz="2400"/>
          </a:p>
        </p:txBody>
      </p:sp>
      <p:pic>
        <p:nvPicPr>
          <p:cNvPr id="366" name="Google Shape;366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200" y="990600"/>
            <a:ext cx="8991600" cy="5791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34"/>
          <p:cNvSpPr txBox="1"/>
          <p:nvPr>
            <p:ph type="title"/>
          </p:nvPr>
        </p:nvSpPr>
        <p:spPr>
          <a:xfrm>
            <a:off x="457200" y="152400"/>
            <a:ext cx="822924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latin typeface="Calibri"/>
                <a:ea typeface="Calibri"/>
                <a:cs typeface="Calibri"/>
                <a:sym typeface="Calibri"/>
              </a:rPr>
              <a:t>GLIMPES OF THE PROJECT VEERGATH EDITION 1.0 AND 2.0 HELD EARLIER</a:t>
            </a:r>
            <a:endParaRPr sz="2400"/>
          </a:p>
        </p:txBody>
      </p:sp>
      <p:pic>
        <p:nvPicPr>
          <p:cNvPr id="372" name="Google Shape;372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200" y="1066800"/>
            <a:ext cx="8991600" cy="5638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35"/>
          <p:cNvSpPr txBox="1"/>
          <p:nvPr>
            <p:ph type="title"/>
          </p:nvPr>
        </p:nvSpPr>
        <p:spPr>
          <a:xfrm>
            <a:off x="457200" y="152400"/>
            <a:ext cx="822924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latin typeface="Calibri"/>
                <a:ea typeface="Calibri"/>
                <a:cs typeface="Calibri"/>
                <a:sym typeface="Calibri"/>
              </a:rPr>
              <a:t>GLIMPES OF THE PROJECT VEERGATH EDITION 1.0 AND 2.0 HELD EARLIER</a:t>
            </a:r>
            <a:endParaRPr sz="2400"/>
          </a:p>
        </p:txBody>
      </p:sp>
      <p:pic>
        <p:nvPicPr>
          <p:cNvPr id="378" name="Google Shape;378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200" y="1066800"/>
            <a:ext cx="8991600" cy="571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3" name="Google Shape;383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7560" y="0"/>
            <a:ext cx="9151200" cy="6857640"/>
          </a:xfrm>
          <a:prstGeom prst="rect">
            <a:avLst/>
          </a:prstGeom>
          <a:noFill/>
          <a:ln>
            <a:noFill/>
          </a:ln>
        </p:spPr>
      </p:pic>
      <p:sp>
        <p:nvSpPr>
          <p:cNvPr id="384" name="Google Shape;384;p36"/>
          <p:cNvSpPr/>
          <p:nvPr/>
        </p:nvSpPr>
        <p:spPr>
          <a:xfrm>
            <a:off x="918360" y="4572000"/>
            <a:ext cx="7315200" cy="1097280"/>
          </a:xfrm>
          <a:prstGeom prst="rect">
            <a:avLst/>
          </a:prstGeom>
          <a:gradFill>
            <a:gsLst>
              <a:gs pos="0">
                <a:srgbClr val="CC6D20"/>
              </a:gs>
              <a:gs pos="100000">
                <a:srgbClr val="FF9033"/>
              </a:gs>
            </a:gsLst>
            <a:lin ang="16200000" scaled="0"/>
          </a:gradFill>
          <a:ln cap="flat" cmpd="sng" w="9525">
            <a:solidFill>
              <a:srgbClr val="538CD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5" name="Google Shape;385;p36"/>
          <p:cNvSpPr/>
          <p:nvPr/>
        </p:nvSpPr>
        <p:spPr>
          <a:xfrm>
            <a:off x="2777760" y="4664160"/>
            <a:ext cx="3596040" cy="91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5400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THANK YOU</a:t>
            </a:r>
            <a:endParaRPr b="0" sz="540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Google Shape;190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4"/>
          <p:cNvSpPr txBox="1"/>
          <p:nvPr/>
        </p:nvSpPr>
        <p:spPr>
          <a:xfrm>
            <a:off x="457200" y="76200"/>
            <a:ext cx="8229240" cy="96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75000" lnSpcReduction="20000"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4400" u="sng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PARTICIPATION</a:t>
            </a:r>
            <a:b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b="0" sz="4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" name="Google Shape;192;p4"/>
          <p:cNvSpPr txBox="1"/>
          <p:nvPr/>
        </p:nvSpPr>
        <p:spPr>
          <a:xfrm>
            <a:off x="-180" y="762000"/>
            <a:ext cx="9144000" cy="6172201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"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720" lvl="0" marL="34308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b="0" lang="en-US" sz="1800" strike="noStrik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For all the school students from standard 3 to standard 12, across India</a:t>
            </a:r>
            <a:endParaRPr b="0" sz="1800" strike="noStrike">
              <a:solidFill>
                <a:srgbClr val="0C0C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720" lvl="0" marL="34308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b="0" lang="en-US" sz="1800" strike="noStrik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The students shall compete in various activities like poems/ essay/ story writing/ drawings/ videos</a:t>
            </a:r>
            <a:endParaRPr b="0" sz="1800" strike="noStrike">
              <a:solidFill>
                <a:srgbClr val="0C0C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720" lvl="0" marL="34308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b="0" lang="en-US" sz="1800" strike="noStrik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The schools on behalf of students will submit the entries, and such entries shall be evaluated at district, state and national level. </a:t>
            </a:r>
            <a:endParaRPr b="0" sz="1800" strike="noStrike">
              <a:solidFill>
                <a:srgbClr val="0C0C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720" lvl="0" marL="34308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b="0" lang="en-US" sz="1800" strike="noStrik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The winners shall be selected and felicitated in the following manner</a:t>
            </a:r>
            <a:endParaRPr b="0" sz="1800" strike="noStrike">
              <a:solidFill>
                <a:srgbClr val="0C0C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480" lvl="1" marL="74304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–"/>
            </a:pPr>
            <a:r>
              <a:rPr b="1" i="0" lang="en-US" sz="1800" u="none" cap="none" strike="noStrik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National level winners </a:t>
            </a:r>
            <a:endParaRPr b="0" i="0" sz="1800" u="none" cap="none" strike="noStrike">
              <a:solidFill>
                <a:srgbClr val="0C0C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240" lvl="2" marL="1143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b="0" i="0" lang="en-US" sz="1800" u="none" cap="none" strike="noStrik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Super 100, which shall not include past winners.</a:t>
            </a:r>
            <a:endParaRPr b="0" i="0" sz="1800" u="none" cap="none" strike="noStrike">
              <a:solidFill>
                <a:srgbClr val="0C0C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240" lvl="2" marL="1143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b="0" i="0" lang="en-US" sz="1800" u="none" cap="none" strike="noStrik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25 winners each from the four categories (Classes 3-5, 6-8, 9-10,11-12)</a:t>
            </a:r>
            <a:endParaRPr b="0" i="0" sz="1800" u="none" cap="none" strike="noStrike">
              <a:solidFill>
                <a:srgbClr val="0C0C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240" lvl="2" marL="1143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b="0" i="0" lang="en-US" sz="1800" u="none" cap="none" strike="noStrik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Prize amount of Rs 10,000, a Medal and Certificate by MOD  for each winner.</a:t>
            </a:r>
            <a:endParaRPr b="0" i="0" sz="1800" u="none" cap="none" strike="noStrike">
              <a:solidFill>
                <a:srgbClr val="0C0C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240" lvl="2" marL="1143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b="0" i="0" lang="en-US" sz="1800" u="none" cap="none" strike="noStrik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These winners shall be felicitated jointly by MoD and MoE, GOI</a:t>
            </a:r>
            <a:endParaRPr b="0" i="0" sz="1800" u="none" cap="none" strike="noStrike">
              <a:solidFill>
                <a:srgbClr val="0C0C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480" lvl="1" marL="74304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–"/>
            </a:pPr>
            <a:r>
              <a:rPr b="1" i="0" lang="en-US" sz="1800" u="none" cap="none" strike="noStrik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State / UT Level winners </a:t>
            </a:r>
            <a:endParaRPr b="0" i="0" sz="1800" u="none" cap="none" strike="noStrike">
              <a:solidFill>
                <a:srgbClr val="0C0C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240" lvl="2" marL="1143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b="0" i="0" lang="en-US" sz="1800" u="none" cap="none" strike="noStrik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8 winners (two from each category)</a:t>
            </a:r>
            <a:endParaRPr b="0" i="0" sz="1800" u="none" cap="none" strike="noStrike">
              <a:solidFill>
                <a:srgbClr val="0C0C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240" lvl="2" marL="1143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b="0" i="0" lang="en-US" sz="1800" u="none" cap="none" strike="noStrik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Shall not include  Super 100 winners</a:t>
            </a:r>
            <a:endParaRPr b="0" i="0" sz="1800" u="none" cap="none" strike="noStrike">
              <a:solidFill>
                <a:srgbClr val="0C0C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240" lvl="2" marL="1143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b="0" i="0" lang="en-US" sz="1800" u="none" cap="none" strike="noStrik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Felicitated by Principal Secretary/Secretary Education of the concerned State / UT</a:t>
            </a:r>
            <a:endParaRPr b="0" i="0" sz="1800" u="none" cap="none" strike="noStrike">
              <a:solidFill>
                <a:srgbClr val="0C0C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480" lvl="1" marL="74304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–"/>
            </a:pPr>
            <a:r>
              <a:rPr b="1" i="0" lang="en-US" sz="1800" u="none" cap="none" strike="noStrik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District level winners </a:t>
            </a:r>
            <a:endParaRPr b="0" i="0" sz="1800" u="none" cap="none" strike="noStrike">
              <a:solidFill>
                <a:srgbClr val="0C0C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240" lvl="2" marL="1143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b="0" i="0" lang="en-US" sz="1800" u="none" cap="none" strike="noStrik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4 winners (one from each category)</a:t>
            </a:r>
            <a:endParaRPr b="0" i="0" sz="1800" u="none" cap="none" strike="noStrike">
              <a:solidFill>
                <a:srgbClr val="0C0C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240" lvl="2" marL="1143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b="0" i="0" lang="en-US" sz="1800" u="none" cap="none" strike="noStrik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Shall not include Super 100 and State/UT winners</a:t>
            </a:r>
            <a:endParaRPr b="0" i="0" sz="1800" u="none" cap="none" strike="noStrike">
              <a:solidFill>
                <a:srgbClr val="0C0C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240" lvl="2" marL="1143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b="0" i="0" lang="en-US" sz="1800" u="none" cap="none" strike="noStrik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Shall be felicitated jointly by Collector/ District Magistrate/ Deputy Commissioner and District Education Officer</a:t>
            </a:r>
            <a:endParaRPr b="0" i="0" sz="1800" u="none" cap="none" strike="noStrike">
              <a:solidFill>
                <a:srgbClr val="0C0C0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5"/>
          <p:cNvSpPr txBox="1"/>
          <p:nvPr/>
        </p:nvSpPr>
        <p:spPr>
          <a:xfrm>
            <a:off x="457200" y="7620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3600" u="sng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TIMELINES</a:t>
            </a:r>
            <a:endParaRPr b="0" sz="36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" name="Google Shape;198;p5"/>
          <p:cNvSpPr txBox="1"/>
          <p:nvPr/>
        </p:nvSpPr>
        <p:spPr>
          <a:xfrm>
            <a:off x="76200" y="1143000"/>
            <a:ext cx="9067800" cy="571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36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 u="sng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28 Jul 2023 – 31 Aug 2023 (To be Exteneded till 10 September):</a:t>
            </a:r>
            <a:endParaRPr b="0" sz="2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720" lvl="0" marL="34308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b="0" lang="en-US" sz="2400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Face-to-face/ Virtual interactions of Gallantry Award Winners with Students</a:t>
            </a:r>
            <a:endParaRPr b="0" sz="2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720" lvl="0" marL="34308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b="0" lang="en-US" sz="2400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Conduct of various activities at school level like poems/ essay/ story writing/ drawings/ videos</a:t>
            </a:r>
            <a:endParaRPr b="0" sz="2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720" lvl="0" marL="34308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b="0" lang="en-US" sz="2400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Evaluation of entries at school level</a:t>
            </a:r>
            <a:endParaRPr b="0" sz="2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2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36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 u="sng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31 Aug 2023- 15 Sep 2023:</a:t>
            </a:r>
            <a:endParaRPr b="0" sz="2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74286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b="0" lang="en-US" sz="2400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Schools shall upload 04 best entries at MyGov portal</a:t>
            </a:r>
            <a:endParaRPr b="0" sz="2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74286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b="0" lang="en-US" sz="2400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Schools shall mandatorily upload the total number of participation in each category on the MyGov Portal</a:t>
            </a:r>
            <a:endParaRPr b="0" sz="2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39996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2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2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6"/>
          <p:cNvSpPr txBox="1"/>
          <p:nvPr/>
        </p:nvSpPr>
        <p:spPr>
          <a:xfrm>
            <a:off x="457200" y="152280"/>
            <a:ext cx="8229240" cy="1066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3600" u="sng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TIMELINES</a:t>
            </a:r>
            <a:r>
              <a:rPr b="0" lang="en-US" sz="1400" u="sng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b="0" lang="en-US" sz="1600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(Cont’d..)</a:t>
            </a:r>
            <a:endParaRPr b="0" sz="16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6"/>
          <p:cNvSpPr txBox="1"/>
          <p:nvPr/>
        </p:nvSpPr>
        <p:spPr>
          <a:xfrm>
            <a:off x="457200" y="1371600"/>
            <a:ext cx="8229240" cy="50288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/>
          </a:bodyPr>
          <a:lstStyle/>
          <a:p>
            <a:pPr indent="-342720" lvl="0" marL="34308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b="1" lang="en-US" sz="2400" u="sng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17 Sep 2023 – 17 Oct 2023:</a:t>
            </a:r>
            <a:endParaRPr b="0" sz="2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5684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/>
              <a:buAutoNum type="alphaLcParenR"/>
            </a:pPr>
            <a:r>
              <a:rPr b="0" lang="en-US" sz="2400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District Level Evaluation of Entries by District Nodal Officers (DNOs) as per the rubric given in Concept Note</a:t>
            </a:r>
            <a:endParaRPr b="0" sz="2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5684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/>
              <a:buAutoNum type="alphaLcParenR"/>
            </a:pPr>
            <a:r>
              <a:rPr b="0" lang="en-US" sz="2400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Best Entries to be forwarded by DNOs  to State/UT Nodal Officers(SNOs) through MyGov Portal. </a:t>
            </a:r>
            <a:endParaRPr/>
          </a:p>
          <a:p>
            <a:pPr indent="-45684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/>
              <a:buAutoNum type="alphaLcParenR"/>
            </a:pPr>
            <a:r>
              <a:rPr b="0" lang="en-US" sz="2400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There is no cap on the entries to be forwarded by DNOs to SNOs</a:t>
            </a:r>
            <a:endParaRPr b="0" sz="2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2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720" lvl="0" marL="34308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b="1" lang="en-US" sz="2400" u="sng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19 Oct 2023 – 10 Nov 2023:</a:t>
            </a:r>
            <a:endParaRPr b="0" sz="2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5684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/>
              <a:buAutoNum type="alphaLcParenR"/>
            </a:pPr>
            <a:r>
              <a:rPr b="0" lang="en-US" sz="2400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Evaluation of Entries (received from DNOs) by SNOs (as per Rubrics for evaluation given in </a:t>
            </a:r>
            <a:r>
              <a:rPr b="1" lang="en-US" sz="2400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Concept Note</a:t>
            </a:r>
            <a:endParaRPr b="0" sz="2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5684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/>
              <a:buAutoNum type="alphaLcParenR"/>
            </a:pPr>
            <a:r>
              <a:rPr b="0" lang="en-US" sz="2400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Best entries to be forwarded by SNOs  to MoE through MyGov Portal</a:t>
            </a:r>
            <a:endParaRPr b="0" sz="2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5684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/>
              <a:buAutoNum type="alphaLcParenR"/>
            </a:pPr>
            <a:r>
              <a:rPr b="0" lang="en-US" sz="2400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There is a state-wise quota on the number of entries that the SNOs can forward. </a:t>
            </a:r>
            <a:endParaRPr b="0" sz="2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Google Shape;209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4038600"/>
            <a:ext cx="9144000" cy="2819400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7"/>
          <p:cNvSpPr txBox="1"/>
          <p:nvPr/>
        </p:nvSpPr>
        <p:spPr>
          <a:xfrm>
            <a:off x="457200" y="1522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3600" u="sng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TIMELINES</a:t>
            </a:r>
            <a:r>
              <a:rPr b="0" lang="en-US" sz="1800" u="sng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b="0" lang="en-US" sz="2000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(Cont’d..)</a:t>
            </a:r>
            <a:endParaRPr b="0" sz="20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" name="Google Shape;211;p7"/>
          <p:cNvSpPr txBox="1"/>
          <p:nvPr/>
        </p:nvSpPr>
        <p:spPr>
          <a:xfrm>
            <a:off x="457200" y="1371600"/>
            <a:ext cx="8229240" cy="47239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720" lvl="0" marL="34308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b="1" lang="en-US" sz="2400" u="sng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10 Nov 2023 – 10 Dec 2023:</a:t>
            </a:r>
            <a:endParaRPr b="0" sz="2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2400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Evaluation of Entries at National Level by the National Level committee(NLC)  constituted by MoE</a:t>
            </a:r>
            <a:endParaRPr b="0" sz="2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720" lvl="0" marL="34308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b="1" lang="en-US" sz="2400" u="sng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By 15 Dec 2023:</a:t>
            </a:r>
            <a:endParaRPr b="0" sz="2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2400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Submission of Result by NLC to MoE </a:t>
            </a:r>
            <a:endParaRPr b="0" sz="2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720" lvl="0" marL="34308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b="1" lang="en-US" sz="2400" u="sng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By 20 Dec 2023:</a:t>
            </a:r>
            <a:endParaRPr b="0" sz="2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2400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Results to be forwarded by MoE to MoD</a:t>
            </a:r>
            <a:endParaRPr b="0" sz="2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8"/>
          <p:cNvSpPr txBox="1"/>
          <p:nvPr/>
        </p:nvSpPr>
        <p:spPr>
          <a:xfrm>
            <a:off x="457200" y="50800"/>
            <a:ext cx="8229240" cy="93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3600" u="sng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TOPICS FOR COMPETITION</a:t>
            </a:r>
            <a:endParaRPr b="0" sz="36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217" name="Google Shape;217;p8"/>
          <p:cNvGraphicFramePr/>
          <p:nvPr/>
        </p:nvGraphicFramePr>
        <p:xfrm>
          <a:off x="190440" y="8382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{AC654AA8-C19A-4397-B30B-BCBC365E6D54}</a:tableStyleId>
              </a:tblPr>
              <a:tblGrid>
                <a:gridCol w="1460150"/>
                <a:gridCol w="2352950"/>
                <a:gridCol w="4949650"/>
              </a:tblGrid>
              <a:tr h="3844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 strike="noStrik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CATEGORIES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5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 strike="noStrik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ACTIVITIES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5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 strike="noStrik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SUGGESTIVE TOPICS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5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4F81BD"/>
                    </a:solidFill>
                  </a:tcPr>
                </a:tc>
              </a:tr>
              <a:tr h="8532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Class (3-5)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5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6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Poem /Paragraph(150</a:t>
                      </a:r>
                      <a:endParaRPr b="0" sz="16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6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words) /Painting /Drawing</a:t>
                      </a:r>
                      <a:endParaRPr b="0" sz="16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5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7"/>
                    </a:solidFill>
                  </a:tcPr>
                </a:tc>
                <a:tc rowSpan="4"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55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My role model is________(Gallantry   Award</a:t>
                      </a:r>
                      <a:endParaRPr b="0" sz="1550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55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Winner). The values which I have learnt from his/her life are______</a:t>
                      </a:r>
                      <a:endParaRPr b="0" sz="1550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55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b="0" sz="1550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550" u="sng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OR:</a:t>
                      </a:r>
                      <a:endParaRPr b="0" sz="1550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55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b="0" sz="1550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55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________(Gallantry Award winner) gave the supreme sacrifice for our nation. If given a chance for keeping his/her memory alive, I would like to_____</a:t>
                      </a:r>
                      <a:endParaRPr b="0" sz="1550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sz="1550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550" u="sng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OR:</a:t>
                      </a:r>
                      <a:endParaRPr b="0" sz="1550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sz="1550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55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Rani Lakshmi Bai came into my dream. She wanted me to serve our Nation by</a:t>
                      </a:r>
                      <a:endParaRPr b="0" sz="1550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sz="1550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550" u="sng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OR:</a:t>
                      </a:r>
                      <a:endParaRPr b="0" sz="1550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sz="1550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55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1857 Mutiny has been marked as First war of Indian Independence. The life story of _____(name of the freedom fighter) motivates me to_____</a:t>
                      </a:r>
                      <a:endParaRPr b="0" sz="1550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550" u="sng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OR:</a:t>
                      </a:r>
                      <a:endParaRPr b="0" sz="1550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sz="1550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55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Role of Tribal Uprising in Freedom Struggle</a:t>
                      </a:r>
                      <a:endParaRPr b="0" sz="1550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5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7"/>
                    </a:solidFill>
                  </a:tcPr>
                </a:tc>
              </a:tr>
              <a:tr h="11061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Class (6-8)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6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Poem /Paragraph(300</a:t>
                      </a:r>
                      <a:endParaRPr b="0" sz="16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6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words) /Painting /Drawing/ Multi-Media Presentation</a:t>
                      </a:r>
                      <a:endParaRPr b="0" sz="16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ECF3"/>
                    </a:solidFill>
                  </a:tcPr>
                </a:tc>
                <a:tc vMerge="1"/>
              </a:tr>
              <a:tr h="13587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Class (9-10)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6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Poem /Essay (750 words)</a:t>
                      </a:r>
                      <a:endParaRPr b="0" sz="16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6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/Painting/ Drawing</a:t>
                      </a:r>
                      <a:endParaRPr b="0" sz="16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6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/MuIti-Media Presentation</a:t>
                      </a:r>
                      <a:endParaRPr b="0" sz="16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7"/>
                    </a:solidFill>
                  </a:tcPr>
                </a:tc>
                <a:tc vMerge="1"/>
              </a:tr>
              <a:tr h="23934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8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Class (11-12)</a:t>
                      </a:r>
                      <a:endParaRPr b="0" sz="18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6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Poem /Essay (1000 words)</a:t>
                      </a:r>
                      <a:endParaRPr b="0" sz="16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600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/Painting/ Drawing /Multi- Media Presentation</a:t>
                      </a:r>
                      <a:endParaRPr b="0" sz="1600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ECF3"/>
                    </a:solidFill>
                  </a:tcPr>
                </a:tc>
                <a:tc vMerge="1"/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9"/>
          <p:cNvSpPr txBox="1"/>
          <p:nvPr/>
        </p:nvSpPr>
        <p:spPr>
          <a:xfrm>
            <a:off x="457200" y="152280"/>
            <a:ext cx="8229240" cy="1066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3600" u="sng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ROLES &amp; RESPONSIBILITIES </a:t>
            </a:r>
            <a:endParaRPr b="0" sz="36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3" name="Google Shape;223;p9"/>
          <p:cNvSpPr txBox="1"/>
          <p:nvPr/>
        </p:nvSpPr>
        <p:spPr>
          <a:xfrm>
            <a:off x="457200" y="1371600"/>
            <a:ext cx="8610120" cy="54860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 u="sng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State / UT Education Department/CBSE  :</a:t>
            </a:r>
            <a:endParaRPr b="0" sz="2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720" lvl="0" marL="34308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b="0" lang="en-US" sz="2400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Ensure dissemination of information about Project Veergatha 3.0 to respective schools</a:t>
            </a:r>
            <a:endParaRPr b="0" sz="2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720" lvl="0" marL="34308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b="0" lang="en-US" sz="2400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Ensure directions to schools for active participation</a:t>
            </a:r>
            <a:endParaRPr b="0" sz="24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4" name="Google Shape;224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2928308"/>
            <a:ext cx="9220200" cy="39293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2023-08-13T03:11:43Z</dcterms:created>
  <dc:creator>prabha mishra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mpany">
    <vt:lpwstr>HP</vt:lpwstr>
  </property>
  <property fmtid="{D5CDD505-2E9C-101B-9397-08002B2CF9AE}" pid="3" name="DocSecurity">
    <vt:i4>0</vt:i4>
  </property>
  <property fmtid="{D5CDD505-2E9C-101B-9397-08002B2CF9AE}" pid="4" name="HiddenSlides">
    <vt:i4>0</vt:i4>
  </property>
  <property fmtid="{D5CDD505-2E9C-101B-9397-08002B2CF9AE}" pid="5" name="HyperlinksChanged">
    <vt:bool>false</vt:bool>
  </property>
  <property fmtid="{D5CDD505-2E9C-101B-9397-08002B2CF9AE}" pid="6" name="LinksUpToDate">
    <vt:bool>false</vt:bool>
  </property>
  <property fmtid="{D5CDD505-2E9C-101B-9397-08002B2CF9AE}" pid="7" name="MMClips">
    <vt:i4>2</vt:i4>
  </property>
  <property fmtid="{D5CDD505-2E9C-101B-9397-08002B2CF9AE}" pid="8" name="Notes">
    <vt:i4>22</vt:i4>
  </property>
  <property fmtid="{D5CDD505-2E9C-101B-9397-08002B2CF9AE}" pid="9" name="PresentationFormat">
    <vt:lpwstr>On-screen Show (4:3)</vt:lpwstr>
  </property>
  <property fmtid="{D5CDD505-2E9C-101B-9397-08002B2CF9AE}" pid="10" name="ScaleCrop">
    <vt:bool>false</vt:bool>
  </property>
  <property fmtid="{D5CDD505-2E9C-101B-9397-08002B2CF9AE}" pid="11" name="ShareDoc">
    <vt:bool>false</vt:bool>
  </property>
  <property fmtid="{D5CDD505-2E9C-101B-9397-08002B2CF9AE}" pid="12" name="Slides">
    <vt:i4>22</vt:i4>
  </property>
</Properties>
</file>